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6"/>
  </p:notesMasterIdLst>
  <p:sldIdLst>
    <p:sldId id="256" r:id="rId2"/>
    <p:sldId id="296" r:id="rId3"/>
    <p:sldId id="315" r:id="rId4"/>
    <p:sldId id="273" r:id="rId5"/>
    <p:sldId id="274" r:id="rId6"/>
    <p:sldId id="275" r:id="rId7"/>
    <p:sldId id="276" r:id="rId8"/>
    <p:sldId id="257" r:id="rId9"/>
    <p:sldId id="267" r:id="rId10"/>
    <p:sldId id="322" r:id="rId11"/>
    <p:sldId id="323" r:id="rId12"/>
    <p:sldId id="306" r:id="rId13"/>
    <p:sldId id="301" r:id="rId14"/>
    <p:sldId id="259" r:id="rId15"/>
    <p:sldId id="297" r:id="rId16"/>
    <p:sldId id="277" r:id="rId17"/>
    <p:sldId id="278" r:id="rId18"/>
    <p:sldId id="279" r:id="rId19"/>
    <p:sldId id="280" r:id="rId20"/>
    <p:sldId id="281" r:id="rId21"/>
    <p:sldId id="282" r:id="rId22"/>
    <p:sldId id="258" r:id="rId23"/>
    <p:sldId id="268" r:id="rId24"/>
    <p:sldId id="324" r:id="rId25"/>
    <p:sldId id="325" r:id="rId26"/>
    <p:sldId id="326" r:id="rId27"/>
    <p:sldId id="327" r:id="rId28"/>
    <p:sldId id="328" r:id="rId29"/>
    <p:sldId id="329" r:id="rId30"/>
    <p:sldId id="316" r:id="rId31"/>
    <p:sldId id="302" r:id="rId32"/>
    <p:sldId id="262" r:id="rId33"/>
    <p:sldId id="298" r:id="rId34"/>
    <p:sldId id="320" r:id="rId35"/>
    <p:sldId id="283" r:id="rId36"/>
    <p:sldId id="284" r:id="rId37"/>
    <p:sldId id="285" r:id="rId38"/>
    <p:sldId id="286" r:id="rId39"/>
    <p:sldId id="261" r:id="rId40"/>
    <p:sldId id="269" r:id="rId41"/>
    <p:sldId id="330" r:id="rId42"/>
    <p:sldId id="331" r:id="rId43"/>
    <p:sldId id="332" r:id="rId44"/>
    <p:sldId id="333" r:id="rId45"/>
    <p:sldId id="334" r:id="rId46"/>
    <p:sldId id="335" r:id="rId47"/>
    <p:sldId id="317" r:id="rId48"/>
    <p:sldId id="303" r:id="rId49"/>
    <p:sldId id="263" r:id="rId50"/>
    <p:sldId id="299" r:id="rId51"/>
    <p:sldId id="287" r:id="rId52"/>
    <p:sldId id="288" r:id="rId53"/>
    <p:sldId id="289" r:id="rId54"/>
    <p:sldId id="290" r:id="rId55"/>
    <p:sldId id="291" r:id="rId56"/>
    <p:sldId id="264" r:id="rId57"/>
    <p:sldId id="270" r:id="rId58"/>
    <p:sldId id="336" r:id="rId59"/>
    <p:sldId id="337" r:id="rId60"/>
    <p:sldId id="318" r:id="rId61"/>
    <p:sldId id="304" r:id="rId62"/>
    <p:sldId id="265" r:id="rId63"/>
    <p:sldId id="300" r:id="rId64"/>
    <p:sldId id="321" r:id="rId65"/>
    <p:sldId id="292" r:id="rId66"/>
    <p:sldId id="293" r:id="rId67"/>
    <p:sldId id="294" r:id="rId68"/>
    <p:sldId id="295" r:id="rId69"/>
    <p:sldId id="313" r:id="rId70"/>
    <p:sldId id="266" r:id="rId71"/>
    <p:sldId id="271" r:id="rId72"/>
    <p:sldId id="338" r:id="rId73"/>
    <p:sldId id="319" r:id="rId74"/>
    <p:sldId id="305" r:id="rId7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ad Me" id="{4F1F9C7A-1467-A44D-A1F1-1D94871F6EC4}">
          <p14:sldIdLst/>
        </p14:section>
        <p14:section name="Luni" id="{45A66351-9554-004D-81AC-364FE62F7CE2}">
          <p14:sldIdLst>
            <p14:sldId id="256"/>
            <p14:sldId id="296"/>
            <p14:sldId id="315"/>
            <p14:sldId id="273"/>
            <p14:sldId id="274"/>
            <p14:sldId id="275"/>
            <p14:sldId id="276"/>
            <p14:sldId id="257"/>
            <p14:sldId id="267"/>
            <p14:sldId id="322"/>
            <p14:sldId id="323"/>
            <p14:sldId id="306"/>
            <p14:sldId id="301"/>
          </p14:sldIdLst>
        </p14:section>
        <p14:section name="Marți" id="{FBB54DAB-82F6-7647-97B8-CD7073803353}">
          <p14:sldIdLst>
            <p14:sldId id="259"/>
            <p14:sldId id="297"/>
            <p14:sldId id="277"/>
            <p14:sldId id="278"/>
            <p14:sldId id="279"/>
            <p14:sldId id="280"/>
            <p14:sldId id="281"/>
            <p14:sldId id="282"/>
            <p14:sldId id="258"/>
            <p14:sldId id="268"/>
            <p14:sldId id="324"/>
            <p14:sldId id="325"/>
            <p14:sldId id="326"/>
            <p14:sldId id="327"/>
            <p14:sldId id="328"/>
            <p14:sldId id="329"/>
            <p14:sldId id="316"/>
            <p14:sldId id="302"/>
          </p14:sldIdLst>
        </p14:section>
        <p14:section name="Miercuri" id="{5D6EC33B-BA18-E344-93A4-C28768CE9873}">
          <p14:sldIdLst>
            <p14:sldId id="262"/>
            <p14:sldId id="298"/>
            <p14:sldId id="320"/>
            <p14:sldId id="283"/>
            <p14:sldId id="284"/>
            <p14:sldId id="285"/>
            <p14:sldId id="286"/>
            <p14:sldId id="261"/>
            <p14:sldId id="269"/>
            <p14:sldId id="330"/>
            <p14:sldId id="331"/>
            <p14:sldId id="332"/>
            <p14:sldId id="333"/>
            <p14:sldId id="334"/>
            <p14:sldId id="335"/>
            <p14:sldId id="317"/>
            <p14:sldId id="303"/>
          </p14:sldIdLst>
        </p14:section>
        <p14:section name="Joi" id="{2E70D07A-E626-9D40-B592-1DFD77C75E27}">
          <p14:sldIdLst>
            <p14:sldId id="263"/>
            <p14:sldId id="299"/>
            <p14:sldId id="287"/>
            <p14:sldId id="288"/>
            <p14:sldId id="289"/>
            <p14:sldId id="290"/>
            <p14:sldId id="291"/>
            <p14:sldId id="264"/>
            <p14:sldId id="270"/>
            <p14:sldId id="336"/>
            <p14:sldId id="337"/>
            <p14:sldId id="318"/>
            <p14:sldId id="304"/>
          </p14:sldIdLst>
        </p14:section>
        <p14:section name="Vineri" id="{5F42770E-E342-284B-AEE4-6C366541AD8C}">
          <p14:sldIdLst>
            <p14:sldId id="265"/>
            <p14:sldId id="300"/>
            <p14:sldId id="321"/>
            <p14:sldId id="292"/>
            <p14:sldId id="293"/>
            <p14:sldId id="294"/>
            <p14:sldId id="295"/>
            <p14:sldId id="313"/>
            <p14:sldId id="266"/>
            <p14:sldId id="271"/>
            <p14:sldId id="338"/>
            <p14:sldId id="319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94A"/>
    <a:srgbClr val="F28729"/>
    <a:srgbClr val="276EAD"/>
    <a:srgbClr val="E4B313"/>
    <a:srgbClr val="3F350E"/>
    <a:srgbClr val="B4C8C8"/>
    <a:srgbClr val="BE8300"/>
    <a:srgbClr val="D3E6E6"/>
    <a:srgbClr val="427137"/>
    <a:srgbClr val="F8C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6"/>
    <p:restoredTop sz="87264"/>
  </p:normalViewPr>
  <p:slideViewPr>
    <p:cSldViewPr snapToGrid="0" showGuides="1">
      <p:cViewPr varScale="1">
        <p:scale>
          <a:sx n="84" d="100"/>
          <a:sy n="84" d="100"/>
        </p:scale>
        <p:origin x="125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Piu" userId="941783f4-08f8-4abc-a613-ffa1b953d499" providerId="ADAL" clId="{ACFD14C2-D0B7-410B-B7DF-BE5179F46417}"/>
    <pc:docChg chg="modSld modSection">
      <pc:chgData name="Magdalena Piu" userId="941783f4-08f8-4abc-a613-ffa1b953d499" providerId="ADAL" clId="{ACFD14C2-D0B7-410B-B7DF-BE5179F46417}" dt="2025-05-14T12:41:38.247" v="42" actId="20577"/>
      <pc:docMkLst>
        <pc:docMk/>
      </pc:docMkLst>
      <pc:sldChg chg="modSp mod">
        <pc:chgData name="Magdalena Piu" userId="941783f4-08f8-4abc-a613-ffa1b953d499" providerId="ADAL" clId="{ACFD14C2-D0B7-410B-B7DF-BE5179F46417}" dt="2025-05-14T12:31:31.217" v="5" actId="20577"/>
        <pc:sldMkLst>
          <pc:docMk/>
          <pc:sldMk cId="3262249334" sldId="257"/>
        </pc:sldMkLst>
        <pc:spChg chg="mod">
          <ac:chgData name="Magdalena Piu" userId="941783f4-08f8-4abc-a613-ffa1b953d499" providerId="ADAL" clId="{ACFD14C2-D0B7-410B-B7DF-BE5179F46417}" dt="2025-05-14T12:31:31.217" v="5" actId="20577"/>
          <ac:spMkLst>
            <pc:docMk/>
            <pc:sldMk cId="3262249334" sldId="257"/>
            <ac:spMk id="5" creationId="{A3998F11-CBE1-EF6D-5411-4157A95843CF}"/>
          </ac:spMkLst>
        </pc:spChg>
      </pc:sldChg>
      <pc:sldChg chg="modSp mod">
        <pc:chgData name="Magdalena Piu" userId="941783f4-08f8-4abc-a613-ffa1b953d499" providerId="ADAL" clId="{ACFD14C2-D0B7-410B-B7DF-BE5179F46417}" dt="2025-05-14T12:32:16.036" v="10" actId="20577"/>
        <pc:sldMkLst>
          <pc:docMk/>
          <pc:sldMk cId="4037811800" sldId="258"/>
        </pc:sldMkLst>
        <pc:spChg chg="mod">
          <ac:chgData name="Magdalena Piu" userId="941783f4-08f8-4abc-a613-ffa1b953d499" providerId="ADAL" clId="{ACFD14C2-D0B7-410B-B7DF-BE5179F46417}" dt="2025-05-14T12:32:16.036" v="10" actId="20577"/>
          <ac:spMkLst>
            <pc:docMk/>
            <pc:sldMk cId="4037811800" sldId="258"/>
            <ac:spMk id="5" creationId="{0BD8D3A7-8E74-951E-D6E6-C168B2D7F721}"/>
          </ac:spMkLst>
        </pc:spChg>
      </pc:sldChg>
      <pc:sldChg chg="modSp mod">
        <pc:chgData name="Magdalena Piu" userId="941783f4-08f8-4abc-a613-ffa1b953d499" providerId="ADAL" clId="{ACFD14C2-D0B7-410B-B7DF-BE5179F46417}" dt="2025-05-14T12:32:49.013" v="13" actId="20577"/>
        <pc:sldMkLst>
          <pc:docMk/>
          <pc:sldMk cId="1917463848" sldId="261"/>
        </pc:sldMkLst>
        <pc:spChg chg="mod">
          <ac:chgData name="Magdalena Piu" userId="941783f4-08f8-4abc-a613-ffa1b953d499" providerId="ADAL" clId="{ACFD14C2-D0B7-410B-B7DF-BE5179F46417}" dt="2025-05-14T12:32:49.013" v="13" actId="20577"/>
          <ac:spMkLst>
            <pc:docMk/>
            <pc:sldMk cId="1917463848" sldId="261"/>
            <ac:spMk id="4" creationId="{F6B4366F-1C34-1EE5-8E5D-F97987A00534}"/>
          </ac:spMkLst>
        </pc:spChg>
      </pc:sldChg>
      <pc:sldChg chg="modSp mod">
        <pc:chgData name="Magdalena Piu" userId="941783f4-08f8-4abc-a613-ffa1b953d499" providerId="ADAL" clId="{ACFD14C2-D0B7-410B-B7DF-BE5179F46417}" dt="2025-05-14T12:33:36.495" v="15" actId="20577"/>
        <pc:sldMkLst>
          <pc:docMk/>
          <pc:sldMk cId="1329029267" sldId="264"/>
        </pc:sldMkLst>
        <pc:spChg chg="mod">
          <ac:chgData name="Magdalena Piu" userId="941783f4-08f8-4abc-a613-ffa1b953d499" providerId="ADAL" clId="{ACFD14C2-D0B7-410B-B7DF-BE5179F46417}" dt="2025-05-14T12:33:36.495" v="15" actId="20577"/>
          <ac:spMkLst>
            <pc:docMk/>
            <pc:sldMk cId="1329029267" sldId="264"/>
            <ac:spMk id="4" creationId="{5014900E-E1A1-29F2-06CA-CAAC8DB6FDF0}"/>
          </ac:spMkLst>
        </pc:spChg>
      </pc:sldChg>
      <pc:sldChg chg="modSp mod">
        <pc:chgData name="Magdalena Piu" userId="941783f4-08f8-4abc-a613-ffa1b953d499" providerId="ADAL" clId="{ACFD14C2-D0B7-410B-B7DF-BE5179F46417}" dt="2025-05-14T12:35:37.949" v="18" actId="20577"/>
        <pc:sldMkLst>
          <pc:docMk/>
          <pc:sldMk cId="3672310581" sldId="266"/>
        </pc:sldMkLst>
        <pc:spChg chg="mod">
          <ac:chgData name="Magdalena Piu" userId="941783f4-08f8-4abc-a613-ffa1b953d499" providerId="ADAL" clId="{ACFD14C2-D0B7-410B-B7DF-BE5179F46417}" dt="2025-05-14T12:35:37.949" v="18" actId="20577"/>
          <ac:spMkLst>
            <pc:docMk/>
            <pc:sldMk cId="3672310581" sldId="266"/>
            <ac:spMk id="4" creationId="{8CDE02F1-5A32-F593-605D-1FAAD1A4C54C}"/>
          </ac:spMkLst>
        </pc:spChg>
      </pc:sldChg>
      <pc:sldChg chg="modSp mod">
        <pc:chgData name="Magdalena Piu" userId="941783f4-08f8-4abc-a613-ffa1b953d499" providerId="ADAL" clId="{ACFD14C2-D0B7-410B-B7DF-BE5179F46417}" dt="2025-05-14T12:41:38.247" v="42" actId="20577"/>
        <pc:sldMkLst>
          <pc:docMk/>
          <pc:sldMk cId="1000345955" sldId="270"/>
        </pc:sldMkLst>
        <pc:spChg chg="mod">
          <ac:chgData name="Magdalena Piu" userId="941783f4-08f8-4abc-a613-ffa1b953d499" providerId="ADAL" clId="{ACFD14C2-D0B7-410B-B7DF-BE5179F46417}" dt="2025-05-14T12:41:38.247" v="42" actId="20577"/>
          <ac:spMkLst>
            <pc:docMk/>
            <pc:sldMk cId="1000345955" sldId="270"/>
            <ac:spMk id="6" creationId="{E59CB733-9889-9CDB-046D-9BAF6722BD06}"/>
          </ac:spMkLst>
        </pc:spChg>
      </pc:sldChg>
      <pc:sldChg chg="modSp mod">
        <pc:chgData name="Magdalena Piu" userId="941783f4-08f8-4abc-a613-ffa1b953d499" providerId="ADAL" clId="{ACFD14C2-D0B7-410B-B7DF-BE5179F46417}" dt="2025-05-14T12:31:49.928" v="6" actId="790"/>
        <pc:sldMkLst>
          <pc:docMk/>
          <pc:sldMk cId="1256105208" sldId="301"/>
        </pc:sldMkLst>
        <pc:spChg chg="mod">
          <ac:chgData name="Magdalena Piu" userId="941783f4-08f8-4abc-a613-ffa1b953d499" providerId="ADAL" clId="{ACFD14C2-D0B7-410B-B7DF-BE5179F46417}" dt="2025-05-14T12:31:49.928" v="6" actId="790"/>
          <ac:spMkLst>
            <pc:docMk/>
            <pc:sldMk cId="1256105208" sldId="301"/>
            <ac:spMk id="5" creationId="{A3998F11-CBE1-EF6D-5411-4157A95843CF}"/>
          </ac:spMkLst>
        </pc:spChg>
      </pc:sldChg>
      <pc:sldChg chg="modSp mod">
        <pc:chgData name="Magdalena Piu" userId="941783f4-08f8-4abc-a613-ffa1b953d499" providerId="ADAL" clId="{ACFD14C2-D0B7-410B-B7DF-BE5179F46417}" dt="2025-05-14T12:32:33.787" v="11" actId="790"/>
        <pc:sldMkLst>
          <pc:docMk/>
          <pc:sldMk cId="2488918486" sldId="302"/>
        </pc:sldMkLst>
        <pc:spChg chg="mod">
          <ac:chgData name="Magdalena Piu" userId="941783f4-08f8-4abc-a613-ffa1b953d499" providerId="ADAL" clId="{ACFD14C2-D0B7-410B-B7DF-BE5179F46417}" dt="2025-05-14T12:32:33.787" v="11" actId="790"/>
          <ac:spMkLst>
            <pc:docMk/>
            <pc:sldMk cId="2488918486" sldId="302"/>
            <ac:spMk id="5" creationId="{A3998F11-CBE1-EF6D-5411-4157A95843CF}"/>
          </ac:spMkLst>
        </pc:spChg>
      </pc:sldChg>
      <pc:sldChg chg="modSp mod">
        <pc:chgData name="Magdalena Piu" userId="941783f4-08f8-4abc-a613-ffa1b953d499" providerId="ADAL" clId="{ACFD14C2-D0B7-410B-B7DF-BE5179F46417}" dt="2025-05-14T12:33:10.472" v="14" actId="790"/>
        <pc:sldMkLst>
          <pc:docMk/>
          <pc:sldMk cId="1117118160" sldId="303"/>
        </pc:sldMkLst>
        <pc:spChg chg="mod">
          <ac:chgData name="Magdalena Piu" userId="941783f4-08f8-4abc-a613-ffa1b953d499" providerId="ADAL" clId="{ACFD14C2-D0B7-410B-B7DF-BE5179F46417}" dt="2025-05-14T12:33:10.472" v="14" actId="790"/>
          <ac:spMkLst>
            <pc:docMk/>
            <pc:sldMk cId="1117118160" sldId="303"/>
            <ac:spMk id="5" creationId="{A3998F11-CBE1-EF6D-5411-4157A95843CF}"/>
          </ac:spMkLst>
        </pc:spChg>
      </pc:sldChg>
      <pc:sldChg chg="modSp mod">
        <pc:chgData name="Magdalena Piu" userId="941783f4-08f8-4abc-a613-ffa1b953d499" providerId="ADAL" clId="{ACFD14C2-D0B7-410B-B7DF-BE5179F46417}" dt="2025-05-14T12:34:57.783" v="16" actId="790"/>
        <pc:sldMkLst>
          <pc:docMk/>
          <pc:sldMk cId="838630501" sldId="304"/>
        </pc:sldMkLst>
        <pc:spChg chg="mod">
          <ac:chgData name="Magdalena Piu" userId="941783f4-08f8-4abc-a613-ffa1b953d499" providerId="ADAL" clId="{ACFD14C2-D0B7-410B-B7DF-BE5179F46417}" dt="2025-05-14T12:34:57.783" v="16" actId="790"/>
          <ac:spMkLst>
            <pc:docMk/>
            <pc:sldMk cId="838630501" sldId="304"/>
            <ac:spMk id="5" creationId="{A3998F11-CBE1-EF6D-5411-4157A95843CF}"/>
          </ac:spMkLst>
        </pc:spChg>
      </pc:sldChg>
      <pc:sldChg chg="modSp mod">
        <pc:chgData name="Magdalena Piu" userId="941783f4-08f8-4abc-a613-ffa1b953d499" providerId="ADAL" clId="{ACFD14C2-D0B7-410B-B7DF-BE5179F46417}" dt="2025-05-14T12:36:02.864" v="19" actId="790"/>
        <pc:sldMkLst>
          <pc:docMk/>
          <pc:sldMk cId="3705438874" sldId="305"/>
        </pc:sldMkLst>
        <pc:spChg chg="mod">
          <ac:chgData name="Magdalena Piu" userId="941783f4-08f8-4abc-a613-ffa1b953d499" providerId="ADAL" clId="{ACFD14C2-D0B7-410B-B7DF-BE5179F46417}" dt="2025-05-14T12:36:02.864" v="19" actId="790"/>
          <ac:spMkLst>
            <pc:docMk/>
            <pc:sldMk cId="3705438874" sldId="305"/>
            <ac:spMk id="5" creationId="{A3998F11-CBE1-EF6D-5411-4157A95843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0FEAC-77B0-4448-A513-8C3A1D68D6E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15E17-888E-BB45-913A-2A4ACDA0E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each day, put the three highest points in, and place the team icons slightly overtop the top of the trophies (see example on the left)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1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each day, put the three highest points in, and place the team icons slightly overtop the top of the trophies (see example on the left)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each day, put the three highest points in, and place the team icons slightly overtop the top of the trophies (see example on the left)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55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each day, put the three highest points in, and place the team icons slightly overtop the top of the trophies (see example on the left)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9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each day, put the three highest points in, and place the team icons slightly overtop the top of the trophies (see example on the left)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15E17-888E-BB45-913A-2A4ACDA0EF0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4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9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1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3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8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2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32B67-6FAF-D840-BC84-A4B4CB9A0D94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F22997-9FA3-6040-9CDA-573BC4E9F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5ZVGp-oxZ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X4NIlfVZJ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Q3ORwNMGX-M" TargetMode="Externa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E08B42-A322-9F7D-A3D5-D6E846716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328" y="334790"/>
            <a:ext cx="10741794" cy="54918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53356-3115-6F59-40FC-E68CA937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0888" y="243893"/>
            <a:ext cx="1238318" cy="5105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B4868A-C931-9949-5A39-BAE9D11BC808}"/>
              </a:ext>
            </a:extLst>
          </p:cNvPr>
          <p:cNvSpPr txBox="1"/>
          <p:nvPr/>
        </p:nvSpPr>
        <p:spPr>
          <a:xfrm>
            <a:off x="52870" y="4907107"/>
            <a:ext cx="3336170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Copyright © 2024 CEF of Europe.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Traducere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© 2024 AMEC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România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drepturile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rezervate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DC28D-D754-2B37-BFA5-DCA6C606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47478" y="-396449"/>
            <a:ext cx="4022182" cy="5689442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0794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289BC-8A8E-46E4-9B37-B94716127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027" y="3651499"/>
            <a:ext cx="4528760" cy="1680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-74951" y="175261"/>
            <a:ext cx="929390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/: Încrede-te în Domnul din toată inima </a:t>
            </a:r>
          </a:p>
          <a:p>
            <a:pPr algn="ctr"/>
            <a:r>
              <a:rPr lang="ro-RO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și nu te bizui </a:t>
            </a:r>
          </a:p>
          <a:p>
            <a:pPr algn="ctr"/>
            <a:r>
              <a:rPr lang="ro-RO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pe înțelepciunea ta! :/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56212" y="4898572"/>
            <a:ext cx="3993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1  Cântare 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– 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https://www.youtube.com/watch?v=a5ZVGp-oxZQ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  </a:t>
            </a:r>
            <a:endParaRPr lang="en-US" sz="800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40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-74951" y="723157"/>
            <a:ext cx="92939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6000" b="1" i="1" spc="-150" dirty="0"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R: /: Recunoaște-L </a:t>
            </a:r>
          </a:p>
          <a:p>
            <a:pPr algn="ctr"/>
            <a:r>
              <a:rPr lang="ro-RO" sz="6000" b="1" i="1" spc="-150" dirty="0"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toate căile tale, </a:t>
            </a:r>
          </a:p>
          <a:p>
            <a:pPr algn="ctr"/>
            <a:r>
              <a:rPr lang="ro-RO" sz="6000" b="1" i="1" spc="-150" dirty="0"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 El îți va netezi cărările. :/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289BC-8A8E-46E4-9B37-B94716127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654" y="3261789"/>
            <a:ext cx="6344346" cy="235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56213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1 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17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E16FC31-0E39-CB3D-65BD-080E02A6C72A}"/>
              </a:ext>
            </a:extLst>
          </p:cNvPr>
          <p:cNvSpPr/>
          <p:nvPr/>
        </p:nvSpPr>
        <p:spPr>
          <a:xfrm rot="5400000">
            <a:off x="559160" y="-938156"/>
            <a:ext cx="2004646" cy="3396031"/>
          </a:xfrm>
          <a:prstGeom prst="rtTriangle">
            <a:avLst/>
          </a:prstGeom>
          <a:solidFill>
            <a:srgbClr val="E4B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 rot="19760454">
            <a:off x="-249055" y="485311"/>
            <a:ext cx="248118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2000" dirty="0">
                <a:solidFill>
                  <a:srgbClr val="427137"/>
                </a:solidFill>
                <a:effectLst/>
                <a:latin typeface="Riffic" pitchFamily="2" charset="0"/>
              </a:rPr>
              <a:t>Totalul punctelor zilnice</a:t>
            </a:r>
            <a:endParaRPr lang="en-US" sz="2000" dirty="0">
              <a:solidFill>
                <a:srgbClr val="427137"/>
              </a:solidFill>
              <a:effectLst/>
              <a:latin typeface="Riffic" pitchFamily="2" charset="0"/>
            </a:endParaRPr>
          </a:p>
        </p:txBody>
      </p:sp>
      <p:pic>
        <p:nvPicPr>
          <p:cNvPr id="7" name="Graphic 6" descr="Trophy with solid fill">
            <a:extLst>
              <a:ext uri="{FF2B5EF4-FFF2-40B4-BE49-F238E27FC236}">
                <a16:creationId xmlns:a16="http://schemas.microsoft.com/office/drawing/2014/main" id="{ED24C1B3-E072-C0ED-FA2E-CEEC9E5A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9937" y="1549571"/>
            <a:ext cx="1564124" cy="1564124"/>
          </a:xfrm>
          <a:prstGeom prst="rect">
            <a:avLst/>
          </a:prstGeom>
        </p:spPr>
      </p:pic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807052BC-B767-A933-FAEA-6DD3256F7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699" y="3097087"/>
            <a:ext cx="1175149" cy="1175149"/>
          </a:xfrm>
          <a:prstGeom prst="rect">
            <a:avLst/>
          </a:prstGeom>
        </p:spPr>
      </p:pic>
      <p:pic>
        <p:nvPicPr>
          <p:cNvPr id="9" name="Graphic 8" descr="Trophy with solid fill">
            <a:extLst>
              <a:ext uri="{FF2B5EF4-FFF2-40B4-BE49-F238E27FC236}">
                <a16:creationId xmlns:a16="http://schemas.microsoft.com/office/drawing/2014/main" id="{59586E4F-3DB3-F848-D87C-879817955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395" y="3090492"/>
            <a:ext cx="1175149" cy="1175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FD8AA-6193-9062-972A-009378759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417" y="-753243"/>
            <a:ext cx="1021557" cy="1021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C1419-2D8D-23C6-0643-CC4EB44B90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003" y="3145353"/>
            <a:ext cx="1134466" cy="10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BA2265-FC27-BA09-9BC3-7B54C4EE8D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739" y="4254549"/>
            <a:ext cx="1037687" cy="1182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99607-1816-3293-A061-47502483A8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221" y="1940848"/>
            <a:ext cx="1075324" cy="116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B3D4-2FE4-DF2B-8DFC-F78A92CA8A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793" y="728025"/>
            <a:ext cx="1129088" cy="1000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66CDE6-59BD-AB2D-45E3-2B570BBDDD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696" y="-867109"/>
            <a:ext cx="1000051" cy="1000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9F91C4-A4EA-69F8-1C5C-B601C81CA5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983" y="567165"/>
            <a:ext cx="1177478" cy="1000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FBE0D-B9F0-6874-EC15-C8414CB3CE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61" y="1956802"/>
            <a:ext cx="1161349" cy="1000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562155-60D7-861B-1ABC-05BD79D44F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461" y="3201648"/>
            <a:ext cx="1145219" cy="10000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9A7D6-8A84-95B3-EC09-5B3E5E2A03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399" y="4393740"/>
            <a:ext cx="1129088" cy="10000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BA498D-D8C5-31BD-8B5B-34CA0ECBACB7}"/>
              </a:ext>
            </a:extLst>
          </p:cNvPr>
          <p:cNvSpPr txBox="1"/>
          <p:nvPr/>
        </p:nvSpPr>
        <p:spPr>
          <a:xfrm>
            <a:off x="3664540" y="3006856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iffic Medium" pitchFamily="2" charset="0"/>
              </a:rPr>
              <a:t>15,000</a:t>
            </a:r>
            <a:endParaRPr lang="en-US" sz="3000" dirty="0">
              <a:solidFill>
                <a:schemeClr val="bg1"/>
              </a:solidFill>
              <a:latin typeface="Riffic Medium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471AF0-9EB9-1269-C269-3105DDED129C}"/>
              </a:ext>
            </a:extLst>
          </p:cNvPr>
          <p:cNvSpPr txBox="1"/>
          <p:nvPr/>
        </p:nvSpPr>
        <p:spPr>
          <a:xfrm>
            <a:off x="1625951" y="4183047"/>
            <a:ext cx="14109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13,000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6D5DB-307E-A40A-0F40-ECDEA70C7FDD}"/>
              </a:ext>
            </a:extLst>
          </p:cNvPr>
          <p:cNvSpPr txBox="1"/>
          <p:nvPr/>
        </p:nvSpPr>
        <p:spPr>
          <a:xfrm>
            <a:off x="6101140" y="4183047"/>
            <a:ext cx="13099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11,500</a:t>
            </a:r>
          </a:p>
        </p:txBody>
      </p:sp>
      <p:pic>
        <p:nvPicPr>
          <p:cNvPr id="34" name="Graphic 33" descr="Trophy with solid fill">
            <a:extLst>
              <a:ext uri="{FF2B5EF4-FFF2-40B4-BE49-F238E27FC236}">
                <a16:creationId xmlns:a16="http://schemas.microsoft.com/office/drawing/2014/main" id="{F240684E-33DC-B929-778D-7588248C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48441" y="1549571"/>
            <a:ext cx="1564124" cy="15641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01B1A-A2BD-5D8F-E008-052473DE5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020" y="780777"/>
            <a:ext cx="1000051" cy="1000051"/>
          </a:xfrm>
          <a:prstGeom prst="rect">
            <a:avLst/>
          </a:prstGeom>
        </p:spPr>
      </p:pic>
      <p:sp>
        <p:nvSpPr>
          <p:cNvPr id="36" name="10-Point Star 35">
            <a:extLst>
              <a:ext uri="{FF2B5EF4-FFF2-40B4-BE49-F238E27FC236}">
                <a16:creationId xmlns:a16="http://schemas.microsoft.com/office/drawing/2014/main" id="{B23B4628-6320-1602-C0D3-2E44D2DFF9C7}"/>
              </a:ext>
            </a:extLst>
          </p:cNvPr>
          <p:cNvSpPr/>
          <p:nvPr/>
        </p:nvSpPr>
        <p:spPr>
          <a:xfrm>
            <a:off x="3874605" y="1728075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1</a:t>
            </a:r>
          </a:p>
        </p:txBody>
      </p:sp>
      <p:sp>
        <p:nvSpPr>
          <p:cNvPr id="37" name="10-Point Star 36">
            <a:extLst>
              <a:ext uri="{FF2B5EF4-FFF2-40B4-BE49-F238E27FC236}">
                <a16:creationId xmlns:a16="http://schemas.microsoft.com/office/drawing/2014/main" id="{054CB97E-AC45-D206-D408-ED44900990C5}"/>
              </a:ext>
            </a:extLst>
          </p:cNvPr>
          <p:cNvSpPr/>
          <p:nvPr/>
        </p:nvSpPr>
        <p:spPr>
          <a:xfrm>
            <a:off x="1752846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2</a:t>
            </a:r>
          </a:p>
        </p:txBody>
      </p:sp>
      <p:sp>
        <p:nvSpPr>
          <p:cNvPr id="38" name="10-Point Star 37">
            <a:extLst>
              <a:ext uri="{FF2B5EF4-FFF2-40B4-BE49-F238E27FC236}">
                <a16:creationId xmlns:a16="http://schemas.microsoft.com/office/drawing/2014/main" id="{664B03F3-D366-3F86-47B8-662484153397}"/>
              </a:ext>
            </a:extLst>
          </p:cNvPr>
          <p:cNvSpPr/>
          <p:nvPr/>
        </p:nvSpPr>
        <p:spPr>
          <a:xfrm>
            <a:off x="6177542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62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736478-047C-D39D-D143-1A84B0FF0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11" y="-112734"/>
            <a:ext cx="9153313" cy="52562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54B5E54-1508-935D-3879-DF44632F0C4E}"/>
              </a:ext>
            </a:extLst>
          </p:cNvPr>
          <p:cNvSpPr/>
          <p:nvPr/>
        </p:nvSpPr>
        <p:spPr>
          <a:xfrm>
            <a:off x="1169233" y="-971293"/>
            <a:ext cx="6805534" cy="6805532"/>
          </a:xfrm>
          <a:prstGeom prst="ellipse">
            <a:avLst/>
          </a:prstGeom>
          <a:solidFill>
            <a:srgbClr val="427137">
              <a:alpha val="88000"/>
            </a:srgb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8F11-CBE1-EF6D-5411-4157A95843CF}"/>
              </a:ext>
            </a:extLst>
          </p:cNvPr>
          <p:cNvSpPr txBox="1"/>
          <p:nvPr/>
        </p:nvSpPr>
        <p:spPr>
          <a:xfrm>
            <a:off x="1472540" y="713385"/>
            <a:ext cx="61870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Rut a ales bine. Tu a trebuit să faci vreodată vreo </a:t>
            </a:r>
          </a:p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alegere importantă? Ți-a fost greu? Ce ai luat în </a:t>
            </a:r>
          </a:p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considerare atunci când a trebuit să alegi? Scrie-ne </a:t>
            </a:r>
          </a:p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despre aceasta.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9E175-8F62-B21F-2F2D-44FA8E9C1423}"/>
              </a:ext>
            </a:extLst>
          </p:cNvPr>
          <p:cNvSpPr txBox="1"/>
          <p:nvPr/>
        </p:nvSpPr>
        <p:spPr>
          <a:xfrm rot="21185570">
            <a:off x="696566" y="275414"/>
            <a:ext cx="2453054" cy="461665"/>
          </a:xfrm>
          <a:prstGeom prst="rect">
            <a:avLst/>
          </a:prstGeom>
          <a:solidFill>
            <a:srgbClr val="BE83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chemeClr val="bg1"/>
                </a:solidFill>
                <a:effectLst/>
                <a:latin typeface="Riffic" pitchFamily="2" charset="0"/>
              </a:rPr>
              <a:t>Întrebarea zilei</a:t>
            </a:r>
            <a:endParaRPr lang="en-US" sz="2400" b="1" dirty="0">
              <a:solidFill>
                <a:schemeClr val="bg1"/>
              </a:solidFill>
              <a:effectLst/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E08B42-A322-9F7D-A3D5-D6E846716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8001" y="500427"/>
            <a:ext cx="10513140" cy="700876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B4868A-C931-9949-5A39-BAE9D11BC808}"/>
              </a:ext>
            </a:extLst>
          </p:cNvPr>
          <p:cNvSpPr txBox="1"/>
          <p:nvPr/>
        </p:nvSpPr>
        <p:spPr>
          <a:xfrm>
            <a:off x="0" y="4907107"/>
            <a:ext cx="3336170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Copyright © 2024 CEF of Europe.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Traducere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© 2024 AMEC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România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drepturile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rezervate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F3662D-51D7-3115-DC1B-A23D047DE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888" y="243893"/>
            <a:ext cx="1238318" cy="51056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5AC23F2-98E0-BFFB-E238-1CC33B84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47478" y="-396449"/>
            <a:ext cx="4022182" cy="5689442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907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4C301-B66F-6166-E806-D445BF53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87" y="-52466"/>
            <a:ext cx="9189280" cy="52484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A44F1CF-EDBF-B59C-B5F5-6C5F9DBECFC6}"/>
              </a:ext>
            </a:extLst>
          </p:cNvPr>
          <p:cNvSpPr/>
          <p:nvPr/>
        </p:nvSpPr>
        <p:spPr>
          <a:xfrm>
            <a:off x="1610591" y="-529936"/>
            <a:ext cx="5922818" cy="5922817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E0A3D-42D8-C545-075A-6A623158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439" y="639804"/>
            <a:ext cx="1677036" cy="3863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9D8CB-270B-6BB0-A03E-28C8004C3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24" y="473109"/>
            <a:ext cx="2341580" cy="3911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C2FC5-D784-6777-19B5-9DDE7707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0001" y="692825"/>
            <a:ext cx="2547690" cy="36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1FA75-B2E2-A2BD-E356-589F35E17C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465FE-9A1F-C306-42D4-F2304B526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2-1</a:t>
            </a:r>
          </a:p>
        </p:txBody>
      </p:sp>
    </p:spTree>
    <p:extLst>
      <p:ext uri="{BB962C8B-B14F-4D97-AF65-F5344CB8AC3E}">
        <p14:creationId xmlns:p14="http://schemas.microsoft.com/office/powerpoint/2010/main" val="377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BC674-5FB0-962C-90DE-7772D4954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69D0A-F79F-0029-0A0C-B810317F1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87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2-2</a:t>
            </a:r>
          </a:p>
        </p:txBody>
      </p:sp>
    </p:spTree>
    <p:extLst>
      <p:ext uri="{BB962C8B-B14F-4D97-AF65-F5344CB8AC3E}">
        <p14:creationId xmlns:p14="http://schemas.microsoft.com/office/powerpoint/2010/main" val="28690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CAD28-C74C-0DAC-B912-99790616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FE570-BB7E-2DA3-B82F-FC41901E1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956"/>
            <a:ext cx="9144077" cy="6665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AC05DB-9131-D7E5-3838-C78E4A9BE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26" y="481687"/>
            <a:ext cx="4014220" cy="6222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FD211-7A44-B41D-C8D2-0B433ECCD5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773">
            <a:off x="-364232" y="572190"/>
            <a:ext cx="6249006" cy="6041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E6874-5815-D1AF-7F9D-1D0C37FABA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199810"/>
            <a:ext cx="9266879" cy="2271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2-3</a:t>
            </a:r>
          </a:p>
        </p:txBody>
      </p:sp>
    </p:spTree>
    <p:extLst>
      <p:ext uri="{BB962C8B-B14F-4D97-AF65-F5344CB8AC3E}">
        <p14:creationId xmlns:p14="http://schemas.microsoft.com/office/powerpoint/2010/main" val="3599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7 -0.03495 L 0.00104 -0.05254 L 0.02309 -0.03379 L 0.06163 -0.06134 L 0.08716 -0.04166 L 0.1224 -0.06551 L 0.15608 -0.04259 " pathEditMode="relative" rAng="0" ptsTypes="AA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28A1C-E91B-233A-5898-94325F269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10CAF-8AA8-59B5-4A53-4F0D95944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87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2-4</a:t>
            </a:r>
          </a:p>
        </p:txBody>
      </p:sp>
    </p:spTree>
    <p:extLst>
      <p:ext uri="{BB962C8B-B14F-4D97-AF65-F5344CB8AC3E}">
        <p14:creationId xmlns:p14="http://schemas.microsoft.com/office/powerpoint/2010/main" val="4893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00CCAF1-7E1F-EDCE-C767-55AE6AE51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824" y="0"/>
            <a:ext cx="9341824" cy="51435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A44F1CF-EDBF-B59C-B5F5-6C5F9DBECFC6}"/>
              </a:ext>
            </a:extLst>
          </p:cNvPr>
          <p:cNvSpPr/>
          <p:nvPr/>
        </p:nvSpPr>
        <p:spPr>
          <a:xfrm>
            <a:off x="1502895" y="-637632"/>
            <a:ext cx="6138210" cy="6138210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E0A3D-42D8-C545-075A-6A623158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440" y="639804"/>
            <a:ext cx="2371490" cy="3863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9D8CB-270B-6BB0-A03E-28C8004C3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28144" y="257203"/>
            <a:ext cx="2127968" cy="4530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C2FC5-D784-6777-19B5-9DDE7707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9131" y="537524"/>
            <a:ext cx="2618570" cy="37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1BB79-54C3-8AA6-5A67-8968F5FD5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BD387-FF7B-5258-93AB-123FF9FAB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2-5</a:t>
            </a:r>
          </a:p>
        </p:txBody>
      </p:sp>
    </p:spTree>
    <p:extLst>
      <p:ext uri="{BB962C8B-B14F-4D97-AF65-F5344CB8AC3E}">
        <p14:creationId xmlns:p14="http://schemas.microsoft.com/office/powerpoint/2010/main" val="7869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6866-D728-1AC9-3656-55D375035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950C8-AA01-2292-4081-207ACE0A7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92" y="-511414"/>
            <a:ext cx="7775015" cy="5667768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FA0B2-EDA8-9C58-E0DB-1360693DF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018" y="-313038"/>
            <a:ext cx="5165538" cy="5469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2-6</a:t>
            </a:r>
          </a:p>
        </p:txBody>
      </p:sp>
    </p:spTree>
    <p:extLst>
      <p:ext uri="{BB962C8B-B14F-4D97-AF65-F5344CB8AC3E}">
        <p14:creationId xmlns:p14="http://schemas.microsoft.com/office/powerpoint/2010/main" val="21789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0835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2BE05-3B3D-0E5C-52D2-75F27500C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664" y="-1"/>
            <a:ext cx="9259330" cy="51435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B24AE0-F73C-4A7B-16A6-3E6C86698485}"/>
              </a:ext>
            </a:extLst>
          </p:cNvPr>
          <p:cNvSpPr/>
          <p:nvPr/>
        </p:nvSpPr>
        <p:spPr>
          <a:xfrm>
            <a:off x="760070" y="-1372962"/>
            <a:ext cx="7623860" cy="7623860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90C33-8621-466C-91B9-9A1087C0B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666" y="211015"/>
            <a:ext cx="2143031" cy="4932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ABA76-84C7-21E2-44A4-558BFADE5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686" y="299258"/>
            <a:ext cx="3056978" cy="4844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8D3A7-8E74-951E-D6E6-C168B2D7F721}"/>
              </a:ext>
            </a:extLst>
          </p:cNvPr>
          <p:cNvSpPr txBox="1"/>
          <p:nvPr/>
        </p:nvSpPr>
        <p:spPr>
          <a:xfrm>
            <a:off x="2072786" y="546142"/>
            <a:ext cx="49984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b="1" dirty="0">
                <a:solidFill>
                  <a:srgbClr val="4271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Și ne învață s-o rupem cu păgânătatea și cu poftele lumești și să trăim în veacul de acum cu cumpătare, dreptate și evlavie. </a:t>
            </a:r>
            <a:endParaRPr lang="en-US" sz="3600" b="1" dirty="0">
              <a:solidFill>
                <a:srgbClr val="4271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/>
            <a:r>
              <a:rPr lang="en-US" sz="2400" b="1" dirty="0">
                <a:solidFill>
                  <a:srgbClr val="A1801A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Tit 2:12</a:t>
            </a:r>
          </a:p>
        </p:txBody>
      </p:sp>
    </p:spTree>
    <p:extLst>
      <p:ext uri="{BB962C8B-B14F-4D97-AF65-F5344CB8AC3E}">
        <p14:creationId xmlns:p14="http://schemas.microsoft.com/office/powerpoint/2010/main" val="40378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-1" y="565047"/>
            <a:ext cx="9144001" cy="359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1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Dumnezeu este</a:t>
            </a:r>
            <a:endParaRPr lang="en-US" sz="1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>
              <a:lnSpc>
                <a:spcPct val="80000"/>
              </a:lnSpc>
            </a:pPr>
            <a:r>
              <a:rPr lang="ro-RO" sz="17000" b="1" spc="-1200" dirty="0"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DRAGOSTE</a:t>
            </a:r>
            <a:endParaRPr lang="en-US" sz="17000" b="1" spc="-1200" dirty="0">
              <a:solidFill>
                <a:srgbClr val="276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532749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Adevăr central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43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0" y="584222"/>
            <a:ext cx="91440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1. Eu sunt mic, dar Domnu-i mare.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Eu sunt slab, dar El e tare.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Tot ce am, am de la Dumnezeu.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Am o mamă și un tată,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Am pace-n suflet și speranță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Că-</a:t>
            </a:r>
            <a:r>
              <a:rPr lang="ro-RO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ntr</a:t>
            </a:r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-o zi voi fi în raiul Său.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078268" y="4889808"/>
            <a:ext cx="48794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Cântare 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–  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https://www.youtube.com/watch?v=OX4NIlfVZJo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   </a:t>
            </a:r>
            <a:endParaRPr lang="en-US" sz="800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240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0" y="391862"/>
            <a:ext cx="9144001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Chiar de nu am meritat,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El m-a binecuvântat.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Dumnezeul meu e-așa bogat!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Mi-a dat un cămin frumos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și sunt tare bucuros,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Căci cu dragoste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m-a-</a:t>
            </a:r>
            <a:r>
              <a:rPr kumimoji="0" lang="ro-RO" sz="5000" b="1" i="1" u="none" strike="noStrike" kern="1200" cap="none" spc="-150" normalizeH="0" baseline="0" noProof="0" dirty="0" err="1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nconjurat</a:t>
            </a: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532749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684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0" y="584222"/>
            <a:ext cx="91440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2. Vin acum să-I mulțumesc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și să-I spun că Îl iubesc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Pentru ce-a făcut în viața mea.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Mi-a dat mâini, mi-a dat picioare,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mi-a dat gust, miros, vedere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Și dar măreț – mântuirea Sa.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532748" y="4898572"/>
            <a:ext cx="48794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Cântare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   </a:t>
            </a:r>
            <a:endParaRPr lang="en-US" sz="800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479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-1" y="391862"/>
            <a:ext cx="9144001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Chiar de nu am meritat,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El m-a binecuvântat.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Dumnezeul meu e-așa bogat!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Mi-a dat un cămin frumos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și sunt tare bucuros,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Căci cu dragoste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m-a-</a:t>
            </a:r>
            <a:r>
              <a:rPr kumimoji="0" lang="ro-RO" sz="5000" b="1" i="1" u="none" strike="noStrike" kern="1200" cap="none" spc="-150" normalizeH="0" baseline="0" noProof="0" dirty="0" err="1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nconjurat</a:t>
            </a: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532749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164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0" y="584222"/>
            <a:ext cx="91440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3. Vreau mereu să Îl slujesc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și zi de zi să Îl slăvesc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Că-I Dumnezeul meu adevărat.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Cât voi fi pe-acest pământ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nu voi înceta să cânt, </a:t>
            </a:r>
          </a:p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Că m-a mântuit prin jertfa Sa.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532748" y="4898572"/>
            <a:ext cx="48794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Cântare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   </a:t>
            </a:r>
            <a:endParaRPr lang="en-US" sz="800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052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-1" y="391862"/>
            <a:ext cx="9144001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Chiar de nu am meritat,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El m-a binecuvântat.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Dumnezeul meu e-așa bogat!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Mi-a dat un cămin frumos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și sunt tare bucuros,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Căci cu dragoste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m-a-</a:t>
            </a:r>
            <a:r>
              <a:rPr kumimoji="0" lang="ro-RO" sz="5000" b="1" i="1" u="none" strike="noStrike" kern="1200" cap="none" spc="-150" normalizeH="0" baseline="0" noProof="0" dirty="0" err="1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nconjurat</a:t>
            </a:r>
            <a:r>
              <a:rPr kumimoji="0" lang="ro-RO" sz="5000" b="1" i="1" u="none" strike="noStrike" kern="1200" cap="none" spc="-150" normalizeH="0" baseline="0" noProof="0" dirty="0">
                <a:ln>
                  <a:noFill/>
                </a:ln>
                <a:solidFill>
                  <a:srgbClr val="276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1BCB3-96F4-0F20-B38B-640FA3426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1714"/>
            <a:ext cx="1078268" cy="248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252D9-99A0-3933-B26D-94A94303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71" y="2787394"/>
            <a:ext cx="1486830" cy="235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532749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2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38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BCF63E-A8E6-5991-A7B9-B9A084789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B7B16-9518-CC54-66F9-D877A006A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9" y="-27875"/>
            <a:ext cx="7111699" cy="5184229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16886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E16FC31-0E39-CB3D-65BD-080E02A6C72A}"/>
              </a:ext>
            </a:extLst>
          </p:cNvPr>
          <p:cNvSpPr/>
          <p:nvPr/>
        </p:nvSpPr>
        <p:spPr>
          <a:xfrm rot="5400000">
            <a:off x="559160" y="-938156"/>
            <a:ext cx="2004646" cy="3396031"/>
          </a:xfrm>
          <a:prstGeom prst="rtTriangle">
            <a:avLst/>
          </a:prstGeom>
          <a:solidFill>
            <a:srgbClr val="E4B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Graphic 6" descr="Trophy with solid fill">
            <a:extLst>
              <a:ext uri="{FF2B5EF4-FFF2-40B4-BE49-F238E27FC236}">
                <a16:creationId xmlns:a16="http://schemas.microsoft.com/office/drawing/2014/main" id="{ED24C1B3-E072-C0ED-FA2E-CEEC9E5A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9937" y="1549571"/>
            <a:ext cx="1564124" cy="1564124"/>
          </a:xfrm>
          <a:prstGeom prst="rect">
            <a:avLst/>
          </a:prstGeom>
        </p:spPr>
      </p:pic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807052BC-B767-A933-FAEA-6DD3256F7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699" y="3097087"/>
            <a:ext cx="1175149" cy="1175149"/>
          </a:xfrm>
          <a:prstGeom prst="rect">
            <a:avLst/>
          </a:prstGeom>
        </p:spPr>
      </p:pic>
      <p:pic>
        <p:nvPicPr>
          <p:cNvPr id="9" name="Graphic 8" descr="Trophy with solid fill">
            <a:extLst>
              <a:ext uri="{FF2B5EF4-FFF2-40B4-BE49-F238E27FC236}">
                <a16:creationId xmlns:a16="http://schemas.microsoft.com/office/drawing/2014/main" id="{59586E4F-3DB3-F848-D87C-879817955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395" y="3090492"/>
            <a:ext cx="1175149" cy="1175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FD8AA-6193-9062-972A-009378759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417" y="-753243"/>
            <a:ext cx="1021557" cy="1021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C1419-2D8D-23C6-0643-CC4EB44B90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003" y="3145353"/>
            <a:ext cx="1134466" cy="10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BA2265-FC27-BA09-9BC3-7B54C4EE8D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739" y="4254549"/>
            <a:ext cx="1037687" cy="1182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99607-1816-3293-A061-47502483A8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221" y="1940848"/>
            <a:ext cx="1075324" cy="116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B3D4-2FE4-DF2B-8DFC-F78A92CA8A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793" y="728025"/>
            <a:ext cx="1129088" cy="1000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66CDE6-59BD-AB2D-45E3-2B570BBDDD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696" y="-867109"/>
            <a:ext cx="1000051" cy="1000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9F91C4-A4EA-69F8-1C5C-B601C81CA5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983" y="567165"/>
            <a:ext cx="1177478" cy="1000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FBE0D-B9F0-6874-EC15-C8414CB3CE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61" y="1956802"/>
            <a:ext cx="1161349" cy="1000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562155-60D7-861B-1ABC-05BD79D44F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461" y="3201648"/>
            <a:ext cx="1145219" cy="10000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9A7D6-8A84-95B3-EC09-5B3E5E2A03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399" y="4393740"/>
            <a:ext cx="1129088" cy="10000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BA498D-D8C5-31BD-8B5B-34CA0ECBACB7}"/>
              </a:ext>
            </a:extLst>
          </p:cNvPr>
          <p:cNvSpPr txBox="1"/>
          <p:nvPr/>
        </p:nvSpPr>
        <p:spPr>
          <a:xfrm>
            <a:off x="3664540" y="3006856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iffic Medium" pitchFamily="2" charset="0"/>
              </a:rPr>
              <a:t>15,000</a:t>
            </a:r>
            <a:endParaRPr lang="en-US" sz="3000" dirty="0">
              <a:solidFill>
                <a:schemeClr val="bg1"/>
              </a:solidFill>
              <a:latin typeface="Riffic Medium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471AF0-9EB9-1269-C269-3105DDED129C}"/>
              </a:ext>
            </a:extLst>
          </p:cNvPr>
          <p:cNvSpPr txBox="1"/>
          <p:nvPr/>
        </p:nvSpPr>
        <p:spPr>
          <a:xfrm>
            <a:off x="1625951" y="4183047"/>
            <a:ext cx="14109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13,000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6D5DB-307E-A40A-0F40-ECDEA70C7FDD}"/>
              </a:ext>
            </a:extLst>
          </p:cNvPr>
          <p:cNvSpPr txBox="1"/>
          <p:nvPr/>
        </p:nvSpPr>
        <p:spPr>
          <a:xfrm>
            <a:off x="6101140" y="4183047"/>
            <a:ext cx="13099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11,500</a:t>
            </a:r>
          </a:p>
        </p:txBody>
      </p:sp>
      <p:pic>
        <p:nvPicPr>
          <p:cNvPr id="34" name="Graphic 33" descr="Trophy with solid fill">
            <a:extLst>
              <a:ext uri="{FF2B5EF4-FFF2-40B4-BE49-F238E27FC236}">
                <a16:creationId xmlns:a16="http://schemas.microsoft.com/office/drawing/2014/main" id="{F240684E-33DC-B929-778D-7588248C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48441" y="1549571"/>
            <a:ext cx="1564124" cy="15641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01B1A-A2BD-5D8F-E008-052473DE5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020" y="780777"/>
            <a:ext cx="1000051" cy="1000051"/>
          </a:xfrm>
          <a:prstGeom prst="rect">
            <a:avLst/>
          </a:prstGeom>
        </p:spPr>
      </p:pic>
      <p:sp>
        <p:nvSpPr>
          <p:cNvPr id="36" name="10-Point Star 35">
            <a:extLst>
              <a:ext uri="{FF2B5EF4-FFF2-40B4-BE49-F238E27FC236}">
                <a16:creationId xmlns:a16="http://schemas.microsoft.com/office/drawing/2014/main" id="{B23B4628-6320-1602-C0D3-2E44D2DFF9C7}"/>
              </a:ext>
            </a:extLst>
          </p:cNvPr>
          <p:cNvSpPr/>
          <p:nvPr/>
        </p:nvSpPr>
        <p:spPr>
          <a:xfrm>
            <a:off x="3874605" y="1728075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1</a:t>
            </a:r>
          </a:p>
        </p:txBody>
      </p:sp>
      <p:sp>
        <p:nvSpPr>
          <p:cNvPr id="37" name="10-Point Star 36">
            <a:extLst>
              <a:ext uri="{FF2B5EF4-FFF2-40B4-BE49-F238E27FC236}">
                <a16:creationId xmlns:a16="http://schemas.microsoft.com/office/drawing/2014/main" id="{054CB97E-AC45-D206-D408-ED44900990C5}"/>
              </a:ext>
            </a:extLst>
          </p:cNvPr>
          <p:cNvSpPr/>
          <p:nvPr/>
        </p:nvSpPr>
        <p:spPr>
          <a:xfrm>
            <a:off x="1752846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2</a:t>
            </a:r>
          </a:p>
        </p:txBody>
      </p:sp>
      <p:sp>
        <p:nvSpPr>
          <p:cNvPr id="38" name="10-Point Star 37">
            <a:extLst>
              <a:ext uri="{FF2B5EF4-FFF2-40B4-BE49-F238E27FC236}">
                <a16:creationId xmlns:a16="http://schemas.microsoft.com/office/drawing/2014/main" id="{664B03F3-D366-3F86-47B8-662484153397}"/>
              </a:ext>
            </a:extLst>
          </p:cNvPr>
          <p:cNvSpPr/>
          <p:nvPr/>
        </p:nvSpPr>
        <p:spPr>
          <a:xfrm>
            <a:off x="6177542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3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958528F-7FC7-2C81-B737-E5F2E03B44DB}"/>
              </a:ext>
            </a:extLst>
          </p:cNvPr>
          <p:cNvSpPr txBox="1"/>
          <p:nvPr/>
        </p:nvSpPr>
        <p:spPr>
          <a:xfrm rot="19760454">
            <a:off x="-249055" y="485311"/>
            <a:ext cx="248118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2000" dirty="0">
                <a:solidFill>
                  <a:srgbClr val="427137"/>
                </a:solidFill>
                <a:effectLst/>
                <a:latin typeface="Riffic" pitchFamily="2" charset="0"/>
              </a:rPr>
              <a:t>Totalul punctelor zilnice</a:t>
            </a:r>
            <a:endParaRPr lang="en-US" sz="2000" dirty="0">
              <a:solidFill>
                <a:srgbClr val="427137"/>
              </a:solidFill>
              <a:effectLst/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CE11F0-8888-7F3C-CAA3-41ED26F74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209"/>
            <a:ext cx="9144000" cy="51617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7D9E495-8309-439A-E6BE-7C9E864161D5}"/>
              </a:ext>
            </a:extLst>
          </p:cNvPr>
          <p:cNvSpPr/>
          <p:nvPr/>
        </p:nvSpPr>
        <p:spPr>
          <a:xfrm>
            <a:off x="1169233" y="-971293"/>
            <a:ext cx="6805534" cy="6805532"/>
          </a:xfrm>
          <a:prstGeom prst="ellipse">
            <a:avLst/>
          </a:prstGeom>
          <a:solidFill>
            <a:srgbClr val="E4B313">
              <a:alpha val="88000"/>
            </a:srgb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13078-9A57-8AF5-5412-28CB7F524FF1}"/>
              </a:ext>
            </a:extLst>
          </p:cNvPr>
          <p:cNvSpPr txBox="1"/>
          <p:nvPr/>
        </p:nvSpPr>
        <p:spPr>
          <a:xfrm rot="21185570">
            <a:off x="696566" y="275414"/>
            <a:ext cx="2453054" cy="461665"/>
          </a:xfrm>
          <a:prstGeom prst="rect">
            <a:avLst/>
          </a:prstGeom>
          <a:solidFill>
            <a:srgbClr val="BE83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chemeClr val="bg1"/>
                </a:solidFill>
                <a:effectLst/>
                <a:latin typeface="Riffic" pitchFamily="2" charset="0"/>
              </a:rPr>
              <a:t>Întrebarea zilei</a:t>
            </a:r>
            <a:endParaRPr lang="en-US" sz="2400" b="1" dirty="0">
              <a:solidFill>
                <a:schemeClr val="bg1"/>
              </a:solidFill>
              <a:effectLst/>
              <a:latin typeface="Riffic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8F11-CBE1-EF6D-5411-4157A95843CF}"/>
              </a:ext>
            </a:extLst>
          </p:cNvPr>
          <p:cNvSpPr txBox="1"/>
          <p:nvPr/>
        </p:nvSpPr>
        <p:spPr>
          <a:xfrm>
            <a:off x="1458097" y="685296"/>
            <a:ext cx="62278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b="1" noProof="0" dirty="0">
                <a:solidFill>
                  <a:schemeClr val="bg1"/>
                </a:solidFill>
                <a:latin typeface="Riffic" pitchFamily="2" charset="0"/>
              </a:rPr>
              <a:t>Boaz i-a arătat lui Rut o bunătate nemeritată. Tu ai arătat cuiva o astfel de bunătate? Scrie despre o situație când ai făcut așa sau, din contră, nu ai arătat bunătate și îți pare rău.</a:t>
            </a:r>
          </a:p>
        </p:txBody>
      </p:sp>
    </p:spTree>
    <p:extLst>
      <p:ext uri="{BB962C8B-B14F-4D97-AF65-F5344CB8AC3E}">
        <p14:creationId xmlns:p14="http://schemas.microsoft.com/office/powerpoint/2010/main" val="24889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E08B42-A322-9F7D-A3D5-D6E846716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9457" y="923772"/>
            <a:ext cx="10856052" cy="50373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B4868A-C931-9949-5A39-BAE9D11BC808}"/>
              </a:ext>
            </a:extLst>
          </p:cNvPr>
          <p:cNvSpPr txBox="1"/>
          <p:nvPr/>
        </p:nvSpPr>
        <p:spPr>
          <a:xfrm>
            <a:off x="16853" y="4907107"/>
            <a:ext cx="3336170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Copyright © 2024 CEF of Europe.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Traducere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© 2024 AMEC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România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drepturile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rezervate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C7B60-70D8-D6F8-03F3-087E1B8A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888" y="243893"/>
            <a:ext cx="1238318" cy="51056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70C23FD-894A-7378-80C1-DD3FDB4D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60909" y="-419309"/>
            <a:ext cx="4022182" cy="5689442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9684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9A4EF-1D2A-CD1F-19DA-56CBB12D6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33" y="0"/>
            <a:ext cx="9171868" cy="51435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A44F1CF-EDBF-B59C-B5F5-6C5F9DBECFC6}"/>
              </a:ext>
            </a:extLst>
          </p:cNvPr>
          <p:cNvSpPr/>
          <p:nvPr/>
        </p:nvSpPr>
        <p:spPr>
          <a:xfrm>
            <a:off x="1610591" y="-529936"/>
            <a:ext cx="5922818" cy="5922817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E0A3D-42D8-C545-075A-6A623158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299" y="639804"/>
            <a:ext cx="2150460" cy="3863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C2FC5-D784-6777-19B5-9DDE770778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0885" y="797206"/>
            <a:ext cx="2351622" cy="3326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AE0C9-7535-08EB-D734-44CF2EA978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38156" y="446337"/>
            <a:ext cx="2461757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6866-D728-1AC9-3656-55D375035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950C8-AA01-2292-4081-207ACE0A7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92" y="-511414"/>
            <a:ext cx="7775015" cy="5667768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FA0B2-EDA8-9C58-E0DB-1360693DF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018" y="-313038"/>
            <a:ext cx="5165538" cy="5469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2-6</a:t>
            </a:r>
          </a:p>
        </p:txBody>
      </p:sp>
    </p:spTree>
    <p:extLst>
      <p:ext uri="{BB962C8B-B14F-4D97-AF65-F5344CB8AC3E}">
        <p14:creationId xmlns:p14="http://schemas.microsoft.com/office/powerpoint/2010/main" val="3685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0835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7541F-75FC-9714-DEB1-810B79678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08" y="-179755"/>
            <a:ext cx="9150308" cy="5503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D1016-2AD1-C249-567F-4FC3ED78B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1723" y="-344513"/>
            <a:ext cx="3883471" cy="5667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3-1</a:t>
            </a:r>
          </a:p>
        </p:txBody>
      </p:sp>
    </p:spTree>
    <p:extLst>
      <p:ext uri="{BB962C8B-B14F-4D97-AF65-F5344CB8AC3E}">
        <p14:creationId xmlns:p14="http://schemas.microsoft.com/office/powerpoint/2010/main" val="17375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0.10225 -0.0129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CD8FC-7596-0205-DB45-E648077FD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79D15-E39D-7833-42DD-DEF4EF971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3-2</a:t>
            </a:r>
          </a:p>
        </p:txBody>
      </p:sp>
    </p:spTree>
    <p:extLst>
      <p:ext uri="{BB962C8B-B14F-4D97-AF65-F5344CB8AC3E}">
        <p14:creationId xmlns:p14="http://schemas.microsoft.com/office/powerpoint/2010/main" val="76548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6D57AB-21A8-3F32-EF13-106902D2D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5D9A1-9BE3-83E4-B26F-15009CF60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74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3-3</a:t>
            </a:r>
          </a:p>
        </p:txBody>
      </p:sp>
    </p:spTree>
    <p:extLst>
      <p:ext uri="{BB962C8B-B14F-4D97-AF65-F5344CB8AC3E}">
        <p14:creationId xmlns:p14="http://schemas.microsoft.com/office/powerpoint/2010/main" val="385300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7041B-9A15-2AA6-0716-1944A4504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80910-5FBD-8ECB-7ED0-8FC8DC8D7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49233" cy="513869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33720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2BE05-3B3D-0E5C-52D2-75F27500C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75" y="-6197"/>
            <a:ext cx="9176952" cy="51496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C6B168A-D9A4-D178-48AA-591908233B0F}"/>
              </a:ext>
            </a:extLst>
          </p:cNvPr>
          <p:cNvSpPr/>
          <p:nvPr/>
        </p:nvSpPr>
        <p:spPr>
          <a:xfrm>
            <a:off x="760070" y="-1372962"/>
            <a:ext cx="7623860" cy="7623860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BFCED-9A4B-A5ED-B44F-5F7BA6731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248" y="0"/>
            <a:ext cx="6543061" cy="4769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B4366F-1C34-1EE5-8E5D-F97987A00534}"/>
              </a:ext>
            </a:extLst>
          </p:cNvPr>
          <p:cNvSpPr txBox="1"/>
          <p:nvPr/>
        </p:nvSpPr>
        <p:spPr>
          <a:xfrm>
            <a:off x="2072785" y="1471570"/>
            <a:ext cx="52303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b="1" dirty="0">
                <a:solidFill>
                  <a:srgbClr val="427137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Așteptând fericita noastră nădejde și arătarea slavei marelui nostru Dumnezeu și Mântuitor, Isus Hristos.</a:t>
            </a:r>
            <a:endParaRPr lang="en-US" sz="3600" b="1" dirty="0">
              <a:solidFill>
                <a:srgbClr val="427137"/>
              </a:solidFill>
              <a:effectLst>
                <a:glow rad="177800">
                  <a:schemeClr val="bg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/>
            <a:r>
              <a:rPr lang="en-US" sz="2400" b="1" dirty="0">
                <a:solidFill>
                  <a:srgbClr val="A1801A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Tit 2:13</a:t>
            </a:r>
          </a:p>
        </p:txBody>
      </p:sp>
    </p:spTree>
    <p:extLst>
      <p:ext uri="{BB962C8B-B14F-4D97-AF65-F5344CB8AC3E}">
        <p14:creationId xmlns:p14="http://schemas.microsoft.com/office/powerpoint/2010/main" val="191746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F54F9-DE81-AEB4-8A6E-C9DC1A992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4817BB-6EF9-D408-361F-F659784C4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48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4265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Adevăr central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74171" y="-20594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97422"/>
            <a:ext cx="877824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10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Domnul Isus</a:t>
            </a:r>
            <a:endParaRPr lang="en-US" sz="10000" b="1" spc="-300" dirty="0">
              <a:solidFill>
                <a:srgbClr val="276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>
              <a:lnSpc>
                <a:spcPct val="70000"/>
              </a:lnSpc>
            </a:pPr>
            <a:r>
              <a:rPr lang="ro-RO" sz="6000" b="1" spc="-150" dirty="0"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a vrut să fie</a:t>
            </a:r>
            <a:endParaRPr lang="en-US" sz="6000" b="1" spc="-150" dirty="0">
              <a:solidFill>
                <a:srgbClr val="E4B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/>
            <a:r>
              <a:rPr lang="ro-RO" sz="8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RĂSCUMPĂRĂTORUL</a:t>
            </a:r>
          </a:p>
          <a:p>
            <a:pPr algn="ctr"/>
            <a:r>
              <a:rPr lang="ro-RO" sz="6000" b="1" spc="-150" dirty="0"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nostru</a:t>
            </a:r>
            <a:endParaRPr lang="en-US" sz="6000" b="1" spc="-150" dirty="0">
              <a:solidFill>
                <a:srgbClr val="E4B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74171" y="-20594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97422"/>
            <a:ext cx="87782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1. Răscumpărătorul,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Cel venit de sus,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6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Scumpul nostru Miel, Mesia, e Hristos Isus.</a:t>
            </a:r>
          </a:p>
        </p:txBody>
      </p:sp>
    </p:spTree>
    <p:extLst>
      <p:ext uri="{BB962C8B-B14F-4D97-AF65-F5344CB8AC3E}">
        <p14:creationId xmlns:p14="http://schemas.microsoft.com/office/powerpoint/2010/main" val="91620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88" y="-157942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08511" y="-40025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78924"/>
            <a:ext cx="8778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Mulțumim, o, Tată!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Pe Fiul ni L-ai dat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Și Duhul cel Sfânt, în noi,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Din plin a fost turnat.</a:t>
            </a:r>
          </a:p>
        </p:txBody>
      </p:sp>
    </p:spTree>
    <p:extLst>
      <p:ext uri="{BB962C8B-B14F-4D97-AF65-F5344CB8AC3E}">
        <p14:creationId xmlns:p14="http://schemas.microsoft.com/office/powerpoint/2010/main" val="279334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74171" y="-20594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97422"/>
            <a:ext cx="87782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2. Răscumpărătorul, </a:t>
            </a:r>
          </a:p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Cel venit de sus,</a:t>
            </a:r>
          </a:p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Scumpul nostru Miel, Mesia, fie preamărit.</a:t>
            </a:r>
          </a:p>
        </p:txBody>
      </p:sp>
    </p:spTree>
    <p:extLst>
      <p:ext uri="{BB962C8B-B14F-4D97-AF65-F5344CB8AC3E}">
        <p14:creationId xmlns:p14="http://schemas.microsoft.com/office/powerpoint/2010/main" val="364338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88" y="-157942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08511" y="-40025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78924"/>
            <a:ext cx="8778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Mulțumim, o, Tată!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Pe Fiul ni L-ai dat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Și Duhul cel Sfânt, în noi,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Din plin a fost turnat.</a:t>
            </a:r>
          </a:p>
        </p:txBody>
      </p:sp>
    </p:spTree>
    <p:extLst>
      <p:ext uri="{BB962C8B-B14F-4D97-AF65-F5344CB8AC3E}">
        <p14:creationId xmlns:p14="http://schemas.microsoft.com/office/powerpoint/2010/main" val="192130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74171" y="-20594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97422"/>
            <a:ext cx="87782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3. Când voi fi în slavă, </a:t>
            </a:r>
          </a:p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Stând în fața Sa, </a:t>
            </a:r>
          </a:p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Veșnic, pe slăvitul Rege</a:t>
            </a:r>
          </a:p>
          <a:p>
            <a:pPr algn="ctr"/>
            <a:r>
              <a:rPr lang="ro-RO" sz="66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Îl voi lăuda. </a:t>
            </a:r>
          </a:p>
        </p:txBody>
      </p:sp>
    </p:spTree>
    <p:extLst>
      <p:ext uri="{BB962C8B-B14F-4D97-AF65-F5344CB8AC3E}">
        <p14:creationId xmlns:p14="http://schemas.microsoft.com/office/powerpoint/2010/main" val="368231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0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3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2A0D5-7C0E-E376-D6A9-59F5F3CF3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88" y="-157942"/>
            <a:ext cx="3982915" cy="337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8E45F-661A-3793-8228-F80364150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08511" y="-400258"/>
            <a:ext cx="3734209" cy="38613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7DF832B-05C2-4AA0-5B86-593B1618730F}"/>
              </a:ext>
            </a:extLst>
          </p:cNvPr>
          <p:cNvSpPr txBox="1"/>
          <p:nvPr/>
        </p:nvSpPr>
        <p:spPr>
          <a:xfrm>
            <a:off x="182880" y="678924"/>
            <a:ext cx="8778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Mulțumim, o, Tată!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Pe Fiul ni L-ai dat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Și Duhul cel Sfânt, în noi,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6000" b="1" i="1" u="none" strike="noStrike" kern="1200" cap="none" spc="-150" normalizeH="0" baseline="0" noProof="0" dirty="0">
                <a:ln>
                  <a:noFill/>
                </a:ln>
                <a:solidFill>
                  <a:srgbClr val="E4B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Din plin a fost turnat.</a:t>
            </a:r>
          </a:p>
        </p:txBody>
      </p:sp>
    </p:spTree>
    <p:extLst>
      <p:ext uri="{BB962C8B-B14F-4D97-AF65-F5344CB8AC3E}">
        <p14:creationId xmlns:p14="http://schemas.microsoft.com/office/powerpoint/2010/main" val="412228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E16FC31-0E39-CB3D-65BD-080E02A6C72A}"/>
              </a:ext>
            </a:extLst>
          </p:cNvPr>
          <p:cNvSpPr/>
          <p:nvPr/>
        </p:nvSpPr>
        <p:spPr>
          <a:xfrm rot="5400000">
            <a:off x="559160" y="-938156"/>
            <a:ext cx="2004646" cy="3396031"/>
          </a:xfrm>
          <a:prstGeom prst="rtTriangle">
            <a:avLst/>
          </a:prstGeom>
          <a:solidFill>
            <a:srgbClr val="E4B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Graphic 6" descr="Trophy with solid fill">
            <a:extLst>
              <a:ext uri="{FF2B5EF4-FFF2-40B4-BE49-F238E27FC236}">
                <a16:creationId xmlns:a16="http://schemas.microsoft.com/office/drawing/2014/main" id="{ED24C1B3-E072-C0ED-FA2E-CEEC9E5A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9937" y="1549571"/>
            <a:ext cx="1564124" cy="1564124"/>
          </a:xfrm>
          <a:prstGeom prst="rect">
            <a:avLst/>
          </a:prstGeom>
        </p:spPr>
      </p:pic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807052BC-B767-A933-FAEA-6DD3256F7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699" y="3097087"/>
            <a:ext cx="1175149" cy="1175149"/>
          </a:xfrm>
          <a:prstGeom prst="rect">
            <a:avLst/>
          </a:prstGeom>
        </p:spPr>
      </p:pic>
      <p:pic>
        <p:nvPicPr>
          <p:cNvPr id="9" name="Graphic 8" descr="Trophy with solid fill">
            <a:extLst>
              <a:ext uri="{FF2B5EF4-FFF2-40B4-BE49-F238E27FC236}">
                <a16:creationId xmlns:a16="http://schemas.microsoft.com/office/drawing/2014/main" id="{59586E4F-3DB3-F848-D87C-879817955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395" y="3090492"/>
            <a:ext cx="1175149" cy="1175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FD8AA-6193-9062-972A-009378759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417" y="-753243"/>
            <a:ext cx="1021557" cy="1021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C1419-2D8D-23C6-0643-CC4EB44B90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003" y="3145353"/>
            <a:ext cx="1134466" cy="10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BA2265-FC27-BA09-9BC3-7B54C4EE8D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739" y="4254549"/>
            <a:ext cx="1037687" cy="1182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99607-1816-3293-A061-47502483A8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221" y="1940848"/>
            <a:ext cx="1075324" cy="116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B3D4-2FE4-DF2B-8DFC-F78A92CA8A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793" y="728025"/>
            <a:ext cx="1129088" cy="1000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66CDE6-59BD-AB2D-45E3-2B570BBDDD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696" y="-867109"/>
            <a:ext cx="1000051" cy="1000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9F91C4-A4EA-69F8-1C5C-B601C81CA5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983" y="567165"/>
            <a:ext cx="1177478" cy="1000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FBE0D-B9F0-6874-EC15-C8414CB3CE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61" y="1956802"/>
            <a:ext cx="1161349" cy="1000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562155-60D7-861B-1ABC-05BD79D44F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461" y="3201648"/>
            <a:ext cx="1145219" cy="10000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9A7D6-8A84-95B3-EC09-5B3E5E2A03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399" y="4393740"/>
            <a:ext cx="1129088" cy="10000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BA498D-D8C5-31BD-8B5B-34CA0ECBACB7}"/>
              </a:ext>
            </a:extLst>
          </p:cNvPr>
          <p:cNvSpPr txBox="1"/>
          <p:nvPr/>
        </p:nvSpPr>
        <p:spPr>
          <a:xfrm>
            <a:off x="3664540" y="3006856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iffic Medium" pitchFamily="2" charset="0"/>
              </a:rPr>
              <a:t>15,000</a:t>
            </a:r>
            <a:endParaRPr lang="en-US" sz="3000" dirty="0">
              <a:solidFill>
                <a:schemeClr val="bg1"/>
              </a:solidFill>
              <a:latin typeface="Riffic Medium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471AF0-9EB9-1269-C269-3105DDED129C}"/>
              </a:ext>
            </a:extLst>
          </p:cNvPr>
          <p:cNvSpPr txBox="1"/>
          <p:nvPr/>
        </p:nvSpPr>
        <p:spPr>
          <a:xfrm>
            <a:off x="1625951" y="4183047"/>
            <a:ext cx="14109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13,000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6D5DB-307E-A40A-0F40-ECDEA70C7FDD}"/>
              </a:ext>
            </a:extLst>
          </p:cNvPr>
          <p:cNvSpPr txBox="1"/>
          <p:nvPr/>
        </p:nvSpPr>
        <p:spPr>
          <a:xfrm>
            <a:off x="6101140" y="4183047"/>
            <a:ext cx="13099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11,500</a:t>
            </a:r>
          </a:p>
        </p:txBody>
      </p:sp>
      <p:pic>
        <p:nvPicPr>
          <p:cNvPr id="34" name="Graphic 33" descr="Trophy with solid fill">
            <a:extLst>
              <a:ext uri="{FF2B5EF4-FFF2-40B4-BE49-F238E27FC236}">
                <a16:creationId xmlns:a16="http://schemas.microsoft.com/office/drawing/2014/main" id="{F240684E-33DC-B929-778D-7588248C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48441" y="1549571"/>
            <a:ext cx="1564124" cy="15641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01B1A-A2BD-5D8F-E008-052473DE5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020" y="780777"/>
            <a:ext cx="1000051" cy="1000051"/>
          </a:xfrm>
          <a:prstGeom prst="rect">
            <a:avLst/>
          </a:prstGeom>
        </p:spPr>
      </p:pic>
      <p:sp>
        <p:nvSpPr>
          <p:cNvPr id="36" name="10-Point Star 35">
            <a:extLst>
              <a:ext uri="{FF2B5EF4-FFF2-40B4-BE49-F238E27FC236}">
                <a16:creationId xmlns:a16="http://schemas.microsoft.com/office/drawing/2014/main" id="{B23B4628-6320-1602-C0D3-2E44D2DFF9C7}"/>
              </a:ext>
            </a:extLst>
          </p:cNvPr>
          <p:cNvSpPr/>
          <p:nvPr/>
        </p:nvSpPr>
        <p:spPr>
          <a:xfrm>
            <a:off x="3874605" y="1728075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1</a:t>
            </a:r>
          </a:p>
        </p:txBody>
      </p:sp>
      <p:sp>
        <p:nvSpPr>
          <p:cNvPr id="37" name="10-Point Star 36">
            <a:extLst>
              <a:ext uri="{FF2B5EF4-FFF2-40B4-BE49-F238E27FC236}">
                <a16:creationId xmlns:a16="http://schemas.microsoft.com/office/drawing/2014/main" id="{054CB97E-AC45-D206-D408-ED44900990C5}"/>
              </a:ext>
            </a:extLst>
          </p:cNvPr>
          <p:cNvSpPr/>
          <p:nvPr/>
        </p:nvSpPr>
        <p:spPr>
          <a:xfrm>
            <a:off x="1752846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2</a:t>
            </a:r>
          </a:p>
        </p:txBody>
      </p:sp>
      <p:sp>
        <p:nvSpPr>
          <p:cNvPr id="38" name="10-Point Star 37">
            <a:extLst>
              <a:ext uri="{FF2B5EF4-FFF2-40B4-BE49-F238E27FC236}">
                <a16:creationId xmlns:a16="http://schemas.microsoft.com/office/drawing/2014/main" id="{664B03F3-D366-3F86-47B8-662484153397}"/>
              </a:ext>
            </a:extLst>
          </p:cNvPr>
          <p:cNvSpPr/>
          <p:nvPr/>
        </p:nvSpPr>
        <p:spPr>
          <a:xfrm>
            <a:off x="6177542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3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0DC5CB4-27ED-B489-819B-0FD2E6129F95}"/>
              </a:ext>
            </a:extLst>
          </p:cNvPr>
          <p:cNvSpPr txBox="1"/>
          <p:nvPr/>
        </p:nvSpPr>
        <p:spPr>
          <a:xfrm rot="19760454">
            <a:off x="-249055" y="485311"/>
            <a:ext cx="248118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2000" dirty="0">
                <a:solidFill>
                  <a:srgbClr val="427137"/>
                </a:solidFill>
                <a:effectLst/>
                <a:latin typeface="Riffic" pitchFamily="2" charset="0"/>
              </a:rPr>
              <a:t>Totalul punctelor zilnice</a:t>
            </a:r>
            <a:endParaRPr lang="en-US" sz="2000" dirty="0">
              <a:solidFill>
                <a:srgbClr val="427137"/>
              </a:solidFill>
              <a:effectLst/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2A21C0-04AF-4751-A884-ED927E888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207"/>
            <a:ext cx="9144000" cy="516170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624226-F27C-E2F4-8376-999ABF51045A}"/>
              </a:ext>
            </a:extLst>
          </p:cNvPr>
          <p:cNvSpPr/>
          <p:nvPr/>
        </p:nvSpPr>
        <p:spPr>
          <a:xfrm>
            <a:off x="1169233" y="-971293"/>
            <a:ext cx="6805534" cy="6805532"/>
          </a:xfrm>
          <a:prstGeom prst="ellipse">
            <a:avLst/>
          </a:prstGeom>
          <a:solidFill>
            <a:srgbClr val="276EAD">
              <a:alpha val="88000"/>
            </a:srgb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BB13A-CEA0-D58A-0EE4-BAD8E0D170C0}"/>
              </a:ext>
            </a:extLst>
          </p:cNvPr>
          <p:cNvSpPr txBox="1"/>
          <p:nvPr/>
        </p:nvSpPr>
        <p:spPr>
          <a:xfrm rot="21185570">
            <a:off x="696566" y="275414"/>
            <a:ext cx="2453054" cy="461665"/>
          </a:xfrm>
          <a:prstGeom prst="rect">
            <a:avLst/>
          </a:prstGeom>
          <a:solidFill>
            <a:srgbClr val="BE83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chemeClr val="bg1"/>
                </a:solidFill>
                <a:effectLst/>
                <a:latin typeface="Riffic" pitchFamily="2" charset="0"/>
              </a:rPr>
              <a:t>Întrebarea zilei</a:t>
            </a:r>
            <a:endParaRPr lang="en-US" sz="2400" b="1" dirty="0">
              <a:solidFill>
                <a:schemeClr val="bg1"/>
              </a:solidFill>
              <a:effectLst/>
              <a:latin typeface="Riffic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8F11-CBE1-EF6D-5411-4157A95843CF}"/>
              </a:ext>
            </a:extLst>
          </p:cNvPr>
          <p:cNvSpPr txBox="1"/>
          <p:nvPr/>
        </p:nvSpPr>
        <p:spPr>
          <a:xfrm>
            <a:off x="1668780" y="681156"/>
            <a:ext cx="57721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Rut i-a cerut lui Boaz </a:t>
            </a:r>
          </a:p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s-o răscumpere. Credem că nu i-a fost ușor. A trebuit vreodată să faci cuiva o cerere </a:t>
            </a:r>
            <a:r>
              <a:rPr lang="ro-RO" sz="4000" b="1" noProof="0" dirty="0" err="1">
                <a:solidFill>
                  <a:schemeClr val="bg1"/>
                </a:solidFill>
                <a:latin typeface="Riffic" pitchFamily="2" charset="0"/>
              </a:rPr>
              <a:t>diﬁcilă</a:t>
            </a:r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? </a:t>
            </a:r>
          </a:p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Cum te-ai descurcat? Vrei să ne povestești?</a:t>
            </a:r>
          </a:p>
        </p:txBody>
      </p:sp>
    </p:spTree>
    <p:extLst>
      <p:ext uri="{BB962C8B-B14F-4D97-AF65-F5344CB8AC3E}">
        <p14:creationId xmlns:p14="http://schemas.microsoft.com/office/powerpoint/2010/main" val="11171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E08B42-A322-9F7D-A3D5-D6E846716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4073" y="918751"/>
            <a:ext cx="10385912" cy="534261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B4868A-C931-9949-5A39-BAE9D11BC808}"/>
              </a:ext>
            </a:extLst>
          </p:cNvPr>
          <p:cNvSpPr txBox="1"/>
          <p:nvPr/>
        </p:nvSpPr>
        <p:spPr>
          <a:xfrm>
            <a:off x="0" y="4907107"/>
            <a:ext cx="3339376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Copyright © 2024 CEF of Europe.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Traducere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© 2024 AMEC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România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drepturile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rezervate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03355-B2C1-E071-BCB1-40559FB125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888" y="243893"/>
            <a:ext cx="1238318" cy="51056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110DCE7-F95F-19CD-7678-3D721277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7792" y="-419309"/>
            <a:ext cx="4022182" cy="5689442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2179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61A87-8270-BEB0-089E-B42B02B70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E0B59-520A-E8A4-0CA0-74E7B8EF5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74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1-3</a:t>
            </a:r>
          </a:p>
        </p:txBody>
      </p:sp>
    </p:spTree>
    <p:extLst>
      <p:ext uri="{BB962C8B-B14F-4D97-AF65-F5344CB8AC3E}">
        <p14:creationId xmlns:p14="http://schemas.microsoft.com/office/powerpoint/2010/main" val="42805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C2A6C-3903-3093-934B-85A1477660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13" y="0"/>
            <a:ext cx="9193428" cy="51435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A44F1CF-EDBF-B59C-B5F5-6C5F9DBECFC6}"/>
              </a:ext>
            </a:extLst>
          </p:cNvPr>
          <p:cNvSpPr/>
          <p:nvPr/>
        </p:nvSpPr>
        <p:spPr>
          <a:xfrm>
            <a:off x="1610591" y="-529936"/>
            <a:ext cx="5922818" cy="5922817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D6377C-B7F7-00CD-961D-77D88F15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72" y="-529936"/>
            <a:ext cx="4050231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14D65B-5718-BAC9-D5B5-01D7C3E8E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553" y="-196805"/>
            <a:ext cx="3139235" cy="5018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C2FC5-D784-6777-19B5-9DDE7707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63402" y="721373"/>
            <a:ext cx="2616270" cy="370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CFE97-29F7-6824-B3D4-F9F04753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CFA5C-C92D-F29E-4F8E-1EABFFCA4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42939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CA041-DE62-F268-4804-E46E0153F8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60701-9226-A15C-5949-75B993E26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4-2</a:t>
            </a:r>
          </a:p>
        </p:txBody>
      </p:sp>
    </p:spTree>
    <p:extLst>
      <p:ext uri="{BB962C8B-B14F-4D97-AF65-F5344CB8AC3E}">
        <p14:creationId xmlns:p14="http://schemas.microsoft.com/office/powerpoint/2010/main" val="13086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86F83-408D-7175-8780-D5C8E5AD7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88C52-1564-9E7E-8F4B-46D58A2F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4-3</a:t>
            </a:r>
          </a:p>
        </p:txBody>
      </p:sp>
    </p:spTree>
    <p:extLst>
      <p:ext uri="{BB962C8B-B14F-4D97-AF65-F5344CB8AC3E}">
        <p14:creationId xmlns:p14="http://schemas.microsoft.com/office/powerpoint/2010/main" val="25976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9A7EA-4DE6-326B-39FC-7BF92621D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D441D-AA92-95B1-0744-8E0F76CC2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62422" cy="5148308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4-4</a:t>
            </a:r>
          </a:p>
        </p:txBody>
      </p:sp>
    </p:spTree>
    <p:extLst>
      <p:ext uri="{BB962C8B-B14F-4D97-AF65-F5344CB8AC3E}">
        <p14:creationId xmlns:p14="http://schemas.microsoft.com/office/powerpoint/2010/main" val="17422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222D4-323B-20EC-8BC7-284F9FCAA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0A0F1-BAD4-9550-3DD2-04E51454D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4" y="-27875"/>
            <a:ext cx="8859120" cy="5184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1F6B5-3888-B7C6-A895-8F07622E0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4376" y="-878837"/>
            <a:ext cx="2348991" cy="7705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4-5</a:t>
            </a:r>
          </a:p>
        </p:txBody>
      </p:sp>
    </p:spTree>
    <p:extLst>
      <p:ext uri="{BB962C8B-B14F-4D97-AF65-F5344CB8AC3E}">
        <p14:creationId xmlns:p14="http://schemas.microsoft.com/office/powerpoint/2010/main" val="41386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0.00247 L -0.02934 -0.0071 L -0.01215 0.0179 L 0.0125 0.00463 L 0.03299 0.02993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2BE05-3B3D-0E5C-52D2-75F27500C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E6E0539-CCB6-889F-17CC-B3AFC3ED9B97}"/>
              </a:ext>
            </a:extLst>
          </p:cNvPr>
          <p:cNvSpPr/>
          <p:nvPr/>
        </p:nvSpPr>
        <p:spPr>
          <a:xfrm>
            <a:off x="760070" y="-1372962"/>
            <a:ext cx="7623860" cy="7623860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52341-6EA0-1AE9-72E4-9EC56369C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7617"/>
            <a:ext cx="3453107" cy="3105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4900E-E1A1-29F2-06CA-CAAC8DB6FDF0}"/>
              </a:ext>
            </a:extLst>
          </p:cNvPr>
          <p:cNvSpPr txBox="1"/>
          <p:nvPr/>
        </p:nvSpPr>
        <p:spPr>
          <a:xfrm>
            <a:off x="1334532" y="626567"/>
            <a:ext cx="647493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solidFill>
                  <a:srgbClr val="427137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El S-a dat pe Sine Însuși pentru noi, ca să ne răscumpere din orice fărădelege.</a:t>
            </a:r>
            <a:endParaRPr lang="en-US" sz="4400" b="1" dirty="0">
              <a:solidFill>
                <a:srgbClr val="427137"/>
              </a:solidFill>
              <a:effectLst>
                <a:glow rad="177800">
                  <a:schemeClr val="bg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/>
            <a:r>
              <a:rPr lang="en-US" sz="2400" b="1" dirty="0">
                <a:solidFill>
                  <a:srgbClr val="A1801A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Tit 2:14a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86C2F-5CD0-E0E7-92E3-6D90B666C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895" y="1542452"/>
            <a:ext cx="3453107" cy="37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91191-4357-36DD-EDB1-0A1949FE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7179"/>
            <a:ext cx="9144002" cy="5106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255373" y="675457"/>
            <a:ext cx="8633254" cy="347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4800" b="1" dirty="0"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Nu este nimeni ca</a:t>
            </a:r>
            <a:endParaRPr lang="en-US" sz="6600" b="1" dirty="0">
              <a:solidFill>
                <a:srgbClr val="F8C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>
              <a:lnSpc>
                <a:spcPct val="90000"/>
              </a:lnSpc>
            </a:pPr>
            <a:r>
              <a:rPr lang="ro-RO" sz="19600" b="1" spc="-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I</a:t>
            </a:r>
            <a:r>
              <a:rPr lang="en-US" sz="19600" b="1" spc="-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SUS</a:t>
            </a:r>
            <a:endParaRPr lang="en-US" sz="19600" b="1" spc="-225" dirty="0">
              <a:solidFill>
                <a:srgbClr val="276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A88285-BC57-1C33-4615-ABF467A69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98854" y="923153"/>
            <a:ext cx="3752117" cy="4220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EDFF2-8BD5-ABE9-A498-5FED86296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26"/>
          <a:stretch/>
        </p:blipFill>
        <p:spPr>
          <a:xfrm>
            <a:off x="6104238" y="1140653"/>
            <a:ext cx="3558747" cy="4002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-98854" y="4898572"/>
            <a:ext cx="15610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</a:t>
            </a:r>
            <a:r>
              <a:rPr lang="ro-RO" sz="750" b="1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   Adevăr central</a:t>
            </a:r>
            <a:endParaRPr lang="en-US" sz="75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3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91191-4357-36DD-EDB1-0A1949FE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7152"/>
            <a:ext cx="9144002" cy="5106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255373" y="282626"/>
            <a:ext cx="86332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/: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Vedeți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ce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dragoste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</a:t>
            </a:r>
            <a:endParaRPr kumimoji="0" lang="ro-RO" sz="6600" b="1" i="0" u="none" strike="noStrike" kern="1200" cap="none" spc="-300" normalizeH="0" baseline="0" noProof="0" dirty="0">
              <a:ln>
                <a:noFill/>
              </a:ln>
              <a:solidFill>
                <a:srgbClr val="F8C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iffic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ne-a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dat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Tatăl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Să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fim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copiii</a:t>
            </a: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 Lui. :/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A88285-BC57-1C33-4615-ABF467A69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98854" y="1311773"/>
            <a:ext cx="3752117" cy="4220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EDFF2-8BD5-ABE9-A498-5FED86296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26"/>
          <a:stretch/>
        </p:blipFill>
        <p:spPr>
          <a:xfrm>
            <a:off x="5585253" y="1336982"/>
            <a:ext cx="3558747" cy="4002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106886" y="4745458"/>
            <a:ext cx="4465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4 Cântare</a:t>
            </a:r>
            <a:r>
              <a:rPr lang="ro-RO" sz="900" dirty="0">
                <a:solidFill>
                  <a:schemeClr val="bg1"/>
                </a:solidFill>
                <a:latin typeface="Montserrat ExtraBold" pitchFamily="2" charset="77"/>
              </a:rPr>
              <a:t> –</a:t>
            </a:r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 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https://www.youtube.com/watch?v=Q3ORwNMGX-M</a:t>
            </a:r>
            <a:r>
              <a:rPr lang="ro-RO" sz="800" dirty="0">
                <a:solidFill>
                  <a:schemeClr val="bg1"/>
                </a:solidFill>
                <a:latin typeface="Montserrat ExtraBold" pitchFamily="2" charset="77"/>
              </a:rPr>
              <a:t> </a:t>
            </a:r>
            <a:r>
              <a:rPr lang="ro-RO" sz="9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 </a:t>
            </a:r>
            <a:endParaRPr lang="en-US" sz="9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601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91191-4357-36DD-EDB1-0A1949FE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079"/>
            <a:ext cx="9144002" cy="5106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255373" y="105758"/>
            <a:ext cx="86332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7200" b="1" i="1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R: </a:t>
            </a:r>
            <a:r>
              <a:rPr kumimoji="0" lang="it-IT" sz="7200" b="1" i="1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/: Da, da, </a:t>
            </a:r>
            <a:endParaRPr kumimoji="0" lang="ro-RO" sz="7200" b="1" i="1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iffic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1" i="1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ne numim </a:t>
            </a:r>
            <a:endParaRPr kumimoji="0" lang="ro-RO" sz="7200" b="1" i="1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iffic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1" i="1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iffic" pitchFamily="2" charset="0"/>
                <a:ea typeface="+mn-ea"/>
                <a:cs typeface="+mn-cs"/>
              </a:rPr>
              <a:t>copiii Lui. :/</a:t>
            </a:r>
            <a:endParaRPr kumimoji="0" lang="en-US" sz="7200" b="1" i="1" u="none" strike="noStrike" kern="1200" cap="none" spc="-300" normalizeH="0" baseline="0" noProof="0" dirty="0">
              <a:ln>
                <a:noFill/>
              </a:ln>
              <a:solidFill>
                <a:srgbClr val="276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iffic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A88285-BC57-1C33-4615-ABF467A69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78518" y="1117462"/>
            <a:ext cx="3752117" cy="4220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EDFF2-8BD5-ABE9-A498-5FED86296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26"/>
          <a:stretch/>
        </p:blipFill>
        <p:spPr>
          <a:xfrm>
            <a:off x="6104238" y="1334963"/>
            <a:ext cx="3558747" cy="4002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95456" y="4546893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4 Cântare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064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B6923-37D6-129D-AA7E-9F9B010234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5901A-60C2-8CE2-BD95-572589F51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872" y="-1"/>
            <a:ext cx="7176159" cy="523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10645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0.09792 -3.33333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E16FC31-0E39-CB3D-65BD-080E02A6C72A}"/>
              </a:ext>
            </a:extLst>
          </p:cNvPr>
          <p:cNvSpPr/>
          <p:nvPr/>
        </p:nvSpPr>
        <p:spPr>
          <a:xfrm rot="5400000">
            <a:off x="559160" y="-938156"/>
            <a:ext cx="2004646" cy="3396031"/>
          </a:xfrm>
          <a:prstGeom prst="rtTriangle">
            <a:avLst/>
          </a:prstGeom>
          <a:solidFill>
            <a:srgbClr val="E4B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Graphic 6" descr="Trophy with solid fill">
            <a:extLst>
              <a:ext uri="{FF2B5EF4-FFF2-40B4-BE49-F238E27FC236}">
                <a16:creationId xmlns:a16="http://schemas.microsoft.com/office/drawing/2014/main" id="{ED24C1B3-E072-C0ED-FA2E-CEEC9E5A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9937" y="1549571"/>
            <a:ext cx="1564124" cy="1564124"/>
          </a:xfrm>
          <a:prstGeom prst="rect">
            <a:avLst/>
          </a:prstGeom>
        </p:spPr>
      </p:pic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807052BC-B767-A933-FAEA-6DD3256F7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699" y="3097087"/>
            <a:ext cx="1175149" cy="1175149"/>
          </a:xfrm>
          <a:prstGeom prst="rect">
            <a:avLst/>
          </a:prstGeom>
        </p:spPr>
      </p:pic>
      <p:pic>
        <p:nvPicPr>
          <p:cNvPr id="9" name="Graphic 8" descr="Trophy with solid fill">
            <a:extLst>
              <a:ext uri="{FF2B5EF4-FFF2-40B4-BE49-F238E27FC236}">
                <a16:creationId xmlns:a16="http://schemas.microsoft.com/office/drawing/2014/main" id="{59586E4F-3DB3-F848-D87C-879817955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395" y="3090492"/>
            <a:ext cx="1175149" cy="1175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FD8AA-6193-9062-972A-009378759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417" y="-753243"/>
            <a:ext cx="1021557" cy="1021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C1419-2D8D-23C6-0643-CC4EB44B90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003" y="3145353"/>
            <a:ext cx="1134466" cy="10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BA2265-FC27-BA09-9BC3-7B54C4EE8D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739" y="4254549"/>
            <a:ext cx="1037687" cy="1182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99607-1816-3293-A061-47502483A8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221" y="1940848"/>
            <a:ext cx="1075324" cy="116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B3D4-2FE4-DF2B-8DFC-F78A92CA8A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793" y="728025"/>
            <a:ext cx="1129088" cy="1000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66CDE6-59BD-AB2D-45E3-2B570BBDDD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696" y="-867109"/>
            <a:ext cx="1000051" cy="1000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9F91C4-A4EA-69F8-1C5C-B601C81CA5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983" y="567165"/>
            <a:ext cx="1177478" cy="1000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FBE0D-B9F0-6874-EC15-C8414CB3CE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61" y="1956802"/>
            <a:ext cx="1161349" cy="1000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562155-60D7-861B-1ABC-05BD79D44F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461" y="3201648"/>
            <a:ext cx="1145219" cy="10000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9A7D6-8A84-95B3-EC09-5B3E5E2A03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399" y="4393740"/>
            <a:ext cx="1129088" cy="10000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BA498D-D8C5-31BD-8B5B-34CA0ECBACB7}"/>
              </a:ext>
            </a:extLst>
          </p:cNvPr>
          <p:cNvSpPr txBox="1"/>
          <p:nvPr/>
        </p:nvSpPr>
        <p:spPr>
          <a:xfrm>
            <a:off x="3664540" y="3006856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iffic Medium" pitchFamily="2" charset="0"/>
              </a:rPr>
              <a:t>15,000</a:t>
            </a:r>
            <a:endParaRPr lang="en-US" sz="3000" dirty="0">
              <a:solidFill>
                <a:schemeClr val="bg1"/>
              </a:solidFill>
              <a:latin typeface="Riffic Medium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471AF0-9EB9-1269-C269-3105DDED129C}"/>
              </a:ext>
            </a:extLst>
          </p:cNvPr>
          <p:cNvSpPr txBox="1"/>
          <p:nvPr/>
        </p:nvSpPr>
        <p:spPr>
          <a:xfrm>
            <a:off x="1625951" y="4183047"/>
            <a:ext cx="14109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13,000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6D5DB-307E-A40A-0F40-ECDEA70C7FDD}"/>
              </a:ext>
            </a:extLst>
          </p:cNvPr>
          <p:cNvSpPr txBox="1"/>
          <p:nvPr/>
        </p:nvSpPr>
        <p:spPr>
          <a:xfrm>
            <a:off x="6101140" y="4183047"/>
            <a:ext cx="13099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11,500</a:t>
            </a:r>
          </a:p>
        </p:txBody>
      </p:sp>
      <p:pic>
        <p:nvPicPr>
          <p:cNvPr id="34" name="Graphic 33" descr="Trophy with solid fill">
            <a:extLst>
              <a:ext uri="{FF2B5EF4-FFF2-40B4-BE49-F238E27FC236}">
                <a16:creationId xmlns:a16="http://schemas.microsoft.com/office/drawing/2014/main" id="{F240684E-33DC-B929-778D-7588248C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48441" y="1549571"/>
            <a:ext cx="1564124" cy="15641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01B1A-A2BD-5D8F-E008-052473DE5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020" y="780777"/>
            <a:ext cx="1000051" cy="1000051"/>
          </a:xfrm>
          <a:prstGeom prst="rect">
            <a:avLst/>
          </a:prstGeom>
        </p:spPr>
      </p:pic>
      <p:sp>
        <p:nvSpPr>
          <p:cNvPr id="36" name="10-Point Star 35">
            <a:extLst>
              <a:ext uri="{FF2B5EF4-FFF2-40B4-BE49-F238E27FC236}">
                <a16:creationId xmlns:a16="http://schemas.microsoft.com/office/drawing/2014/main" id="{B23B4628-6320-1602-C0D3-2E44D2DFF9C7}"/>
              </a:ext>
            </a:extLst>
          </p:cNvPr>
          <p:cNvSpPr/>
          <p:nvPr/>
        </p:nvSpPr>
        <p:spPr>
          <a:xfrm>
            <a:off x="3874605" y="1728075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1</a:t>
            </a:r>
          </a:p>
        </p:txBody>
      </p:sp>
      <p:sp>
        <p:nvSpPr>
          <p:cNvPr id="37" name="10-Point Star 36">
            <a:extLst>
              <a:ext uri="{FF2B5EF4-FFF2-40B4-BE49-F238E27FC236}">
                <a16:creationId xmlns:a16="http://schemas.microsoft.com/office/drawing/2014/main" id="{054CB97E-AC45-D206-D408-ED44900990C5}"/>
              </a:ext>
            </a:extLst>
          </p:cNvPr>
          <p:cNvSpPr/>
          <p:nvPr/>
        </p:nvSpPr>
        <p:spPr>
          <a:xfrm>
            <a:off x="1752846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2</a:t>
            </a:r>
          </a:p>
        </p:txBody>
      </p:sp>
      <p:sp>
        <p:nvSpPr>
          <p:cNvPr id="38" name="10-Point Star 37">
            <a:extLst>
              <a:ext uri="{FF2B5EF4-FFF2-40B4-BE49-F238E27FC236}">
                <a16:creationId xmlns:a16="http://schemas.microsoft.com/office/drawing/2014/main" id="{664B03F3-D366-3F86-47B8-662484153397}"/>
              </a:ext>
            </a:extLst>
          </p:cNvPr>
          <p:cNvSpPr/>
          <p:nvPr/>
        </p:nvSpPr>
        <p:spPr>
          <a:xfrm>
            <a:off x="6177542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3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FC4E0EE-6D71-7D3C-BCDD-30378D382628}"/>
              </a:ext>
            </a:extLst>
          </p:cNvPr>
          <p:cNvSpPr txBox="1"/>
          <p:nvPr/>
        </p:nvSpPr>
        <p:spPr>
          <a:xfrm rot="19760454">
            <a:off x="-249055" y="485311"/>
            <a:ext cx="248118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2000" dirty="0">
                <a:solidFill>
                  <a:srgbClr val="427137"/>
                </a:solidFill>
                <a:effectLst/>
                <a:latin typeface="Riffic" pitchFamily="2" charset="0"/>
              </a:rPr>
              <a:t>Totalul punctelor zilnice</a:t>
            </a:r>
            <a:endParaRPr lang="en-US" sz="2000" dirty="0">
              <a:solidFill>
                <a:srgbClr val="427137"/>
              </a:solidFill>
              <a:effectLst/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62FA51-9603-FA1A-4E99-82CB36D36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37" y="0"/>
            <a:ext cx="9160476" cy="51435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040935-33F3-6117-2C40-147AA7087AC4}"/>
              </a:ext>
            </a:extLst>
          </p:cNvPr>
          <p:cNvSpPr/>
          <p:nvPr/>
        </p:nvSpPr>
        <p:spPr>
          <a:xfrm>
            <a:off x="1169233" y="-971293"/>
            <a:ext cx="6805534" cy="6805532"/>
          </a:xfrm>
          <a:prstGeom prst="ellipse">
            <a:avLst/>
          </a:prstGeom>
          <a:solidFill>
            <a:srgbClr val="F28729">
              <a:alpha val="88000"/>
            </a:srgb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35BDD-FC55-B780-5DE2-C3F62920D57E}"/>
              </a:ext>
            </a:extLst>
          </p:cNvPr>
          <p:cNvSpPr txBox="1"/>
          <p:nvPr/>
        </p:nvSpPr>
        <p:spPr>
          <a:xfrm rot="21185570">
            <a:off x="696566" y="298497"/>
            <a:ext cx="2453054" cy="415498"/>
          </a:xfrm>
          <a:prstGeom prst="rect">
            <a:avLst/>
          </a:prstGeom>
          <a:solidFill>
            <a:srgbClr val="BE83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2100" b="1" dirty="0">
                <a:solidFill>
                  <a:schemeClr val="bg1"/>
                </a:solidFill>
                <a:latin typeface="Riffic" pitchFamily="2" charset="0"/>
              </a:rPr>
              <a:t>Întrebarea zilei</a:t>
            </a:r>
            <a:endParaRPr lang="en-US" sz="2100" b="1" dirty="0">
              <a:solidFill>
                <a:schemeClr val="bg1"/>
              </a:solidFill>
              <a:latin typeface="Riffic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8F11-CBE1-EF6D-5411-4157A95843CF}"/>
              </a:ext>
            </a:extLst>
          </p:cNvPr>
          <p:cNvSpPr txBox="1"/>
          <p:nvPr/>
        </p:nvSpPr>
        <p:spPr>
          <a:xfrm>
            <a:off x="1485900" y="811816"/>
            <a:ext cx="61836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b="1" noProof="0" dirty="0">
                <a:solidFill>
                  <a:schemeClr val="bg1"/>
                </a:solidFill>
                <a:latin typeface="Riffic" pitchFamily="2" charset="0"/>
              </a:rPr>
              <a:t>Boaz a devenit răscumpărător. Domnul Isus este </a:t>
            </a:r>
          </a:p>
          <a:p>
            <a:pPr algn="ctr"/>
            <a:r>
              <a:rPr lang="ro-RO" sz="3600" b="1" noProof="0" dirty="0">
                <a:solidFill>
                  <a:schemeClr val="bg1"/>
                </a:solidFill>
                <a:latin typeface="Riffic" pitchFamily="2" charset="0"/>
              </a:rPr>
              <a:t>Răscumpărătorul oricui vrea să </a:t>
            </a:r>
            <a:r>
              <a:rPr lang="ro-RO" sz="3600" b="1" noProof="0" dirty="0" err="1">
                <a:solidFill>
                  <a:schemeClr val="bg1"/>
                </a:solidFill>
                <a:latin typeface="Riffic" pitchFamily="2" charset="0"/>
              </a:rPr>
              <a:t>ﬁe</a:t>
            </a:r>
            <a:r>
              <a:rPr lang="ro-RO" sz="3600" b="1" noProof="0" dirty="0">
                <a:solidFill>
                  <a:schemeClr val="bg1"/>
                </a:solidFill>
                <a:latin typeface="Riffic" pitchFamily="2" charset="0"/>
              </a:rPr>
              <a:t> răscumpărat. Te-ai </a:t>
            </a:r>
          </a:p>
          <a:p>
            <a:pPr algn="ctr"/>
            <a:r>
              <a:rPr lang="ro-RO" sz="3600" b="1" noProof="0" dirty="0">
                <a:solidFill>
                  <a:schemeClr val="bg1"/>
                </a:solidFill>
                <a:latin typeface="Riffic" pitchFamily="2" charset="0"/>
              </a:rPr>
              <a:t>lăsat răscumpărat de El? Pe ce te bazezi când spui că te-a </a:t>
            </a:r>
          </a:p>
          <a:p>
            <a:pPr algn="ctr"/>
            <a:r>
              <a:rPr lang="ro-RO" sz="3600" b="1" noProof="0" dirty="0">
                <a:solidFill>
                  <a:schemeClr val="bg1"/>
                </a:solidFill>
                <a:latin typeface="Riffic" pitchFamily="2" charset="0"/>
              </a:rPr>
              <a:t>răscumpărat? </a:t>
            </a:r>
          </a:p>
        </p:txBody>
      </p:sp>
    </p:spTree>
    <p:extLst>
      <p:ext uri="{BB962C8B-B14F-4D97-AF65-F5344CB8AC3E}">
        <p14:creationId xmlns:p14="http://schemas.microsoft.com/office/powerpoint/2010/main" val="8386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E08B42-A322-9F7D-A3D5-D6E846716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352" y="900223"/>
            <a:ext cx="10410470" cy="535524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B4868A-C931-9949-5A39-BAE9D11BC808}"/>
              </a:ext>
            </a:extLst>
          </p:cNvPr>
          <p:cNvSpPr txBox="1"/>
          <p:nvPr/>
        </p:nvSpPr>
        <p:spPr>
          <a:xfrm>
            <a:off x="99365" y="4907107"/>
            <a:ext cx="3336170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Copyright © 2024 CEF of Europe.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Traducere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© 2024 AMEC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România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drepturile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" dirty="0" err="1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rezervate</a:t>
            </a:r>
            <a:r>
              <a:rPr lang="en-US" sz="600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83027-22E5-3BE5-32CC-7BC874A0B7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7792" y="-407879"/>
            <a:ext cx="4022182" cy="5689442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BFA25F-0CDF-7883-7DA3-6B7121FDED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0888" y="243893"/>
            <a:ext cx="1238318" cy="5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FDA80C-B662-C1A4-71DD-63DEF0246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34" y="0"/>
            <a:ext cx="9194470" cy="51435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A44F1CF-EDBF-B59C-B5F5-6C5F9DBECFC6}"/>
              </a:ext>
            </a:extLst>
          </p:cNvPr>
          <p:cNvSpPr/>
          <p:nvPr/>
        </p:nvSpPr>
        <p:spPr>
          <a:xfrm>
            <a:off x="1610591" y="-529936"/>
            <a:ext cx="5922818" cy="5922817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E0A3D-42D8-C545-075A-6A623158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440" y="639804"/>
            <a:ext cx="2371490" cy="3863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9D8CB-270B-6BB0-A03E-28C8004C3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92048" y="446337"/>
            <a:ext cx="1925711" cy="4250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C2FC5-D784-6777-19B5-9DDE7707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87151" y="626199"/>
            <a:ext cx="2593410" cy="36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222D4-323B-20EC-8BC7-284F9FCAA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0A0F1-BAD4-9550-3DD2-04E51454D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4" y="-27875"/>
            <a:ext cx="8859120" cy="5184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1F6B5-3888-B7C6-A895-8F07622E0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4376" y="-878837"/>
            <a:ext cx="2348991" cy="7705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4-5</a:t>
            </a:r>
          </a:p>
        </p:txBody>
      </p:sp>
    </p:spTree>
    <p:extLst>
      <p:ext uri="{BB962C8B-B14F-4D97-AF65-F5344CB8AC3E}">
        <p14:creationId xmlns:p14="http://schemas.microsoft.com/office/powerpoint/2010/main" val="30106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0.00247 L -0.02934 -0.0071 L -0.01215 0.0179 L 0.0125 0.00463 L 0.03299 0.02993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A3FC0-2669-A147-36D2-26B2CE065C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7C459-79F9-F281-E652-18AE990D5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95" y="-27875"/>
            <a:ext cx="7657586" cy="5582164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5-1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8222EB-1846-8FD3-AF92-3F63FBA66AAF}"/>
              </a:ext>
            </a:extLst>
          </p:cNvPr>
          <p:cNvSpPr/>
          <p:nvPr/>
        </p:nvSpPr>
        <p:spPr>
          <a:xfrm>
            <a:off x="960454" y="153653"/>
            <a:ext cx="835268" cy="1041816"/>
          </a:xfrm>
          <a:prstGeom prst="ellipse">
            <a:avLst/>
          </a:prstGeom>
          <a:solidFill>
            <a:srgbClr val="FFE720">
              <a:alpha val="41647"/>
            </a:srgbClr>
          </a:solidFill>
          <a:ln>
            <a:noFill/>
          </a:ln>
          <a:effectLst>
            <a:softEdge rad="180513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FA731A-68AD-06B6-1852-FDD82E90960B}"/>
              </a:ext>
            </a:extLst>
          </p:cNvPr>
          <p:cNvSpPr/>
          <p:nvPr/>
        </p:nvSpPr>
        <p:spPr>
          <a:xfrm>
            <a:off x="2695868" y="427425"/>
            <a:ext cx="745130" cy="929388"/>
          </a:xfrm>
          <a:prstGeom prst="ellipse">
            <a:avLst/>
          </a:prstGeom>
          <a:solidFill>
            <a:srgbClr val="FFE720">
              <a:alpha val="41647"/>
            </a:srgbClr>
          </a:solidFill>
          <a:ln>
            <a:noFill/>
          </a:ln>
          <a:effectLst>
            <a:softEdge rad="180513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821B-D380-11C5-D52D-8C196CB69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89F0D0-392E-3955-8A97-F6EB6BC11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52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655"/>
            </a:gs>
            <a:gs pos="99000">
              <a:srgbClr val="FFB86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5-3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0BC16-773C-14C6-C93A-91AE1266D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52" y="252091"/>
            <a:ext cx="6358634" cy="4525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C8523-02E3-2088-679E-FAC8B45DA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35" y="270511"/>
            <a:ext cx="1955654" cy="2791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A9091-392B-01B0-1493-5981CFC25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901" y="2249869"/>
            <a:ext cx="1884683" cy="2689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2C4DA-FFE0-6FDB-1856-69EF19B68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649" y="321768"/>
            <a:ext cx="1884683" cy="2689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87856-4D36-7098-6AAC-8ABE84E59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849" y="-90394"/>
            <a:ext cx="3830151" cy="53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B06A"/>
            </a:gs>
            <a:gs pos="99000">
              <a:srgbClr val="66231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0E31B-11B5-A3AC-9352-E59C49BB2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9873"/>
            <a:ext cx="4860324" cy="5547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5-4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5D5B8-80EB-5476-77E3-2994CAC7D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775" y="-264618"/>
            <a:ext cx="4126213" cy="55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13146-27BF-4FC6-0619-BD4B8A73F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89F0D0-392E-3955-8A97-F6EB6BC11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055827" cy="514350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32054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50B0B-BD86-F7E9-C0A6-F48035CF1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875"/>
            <a:ext cx="9144000" cy="5184229"/>
          </a:xfrm>
          <a:prstGeom prst="rect">
            <a:avLst/>
          </a:prstGeom>
          <a:solidFill>
            <a:srgbClr val="3F350E"/>
          </a:solidFill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D9092-B20E-317F-9A1C-0770E5881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90" y="-94774"/>
            <a:ext cx="7315848" cy="5333048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BC2CA-C53A-0949-4108-AE23236BF893}"/>
              </a:ext>
            </a:extLst>
          </p:cNvPr>
          <p:cNvSpPr txBox="1"/>
          <p:nvPr/>
        </p:nvSpPr>
        <p:spPr>
          <a:xfrm>
            <a:off x="0" y="4898572"/>
            <a:ext cx="62645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8858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2BE05-3B3D-0E5C-52D2-75F27500C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684E16-8E54-126A-F634-0E9019899F0F}"/>
              </a:ext>
            </a:extLst>
          </p:cNvPr>
          <p:cNvSpPr/>
          <p:nvPr/>
        </p:nvSpPr>
        <p:spPr>
          <a:xfrm>
            <a:off x="760070" y="-1372962"/>
            <a:ext cx="7623860" cy="7623860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8FA716-432D-E13A-6C2D-143DEA7CA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76368"/>
            <a:ext cx="3469716" cy="1667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09B15-77F4-60BF-3E65-AB15EC56C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611" y="3682315"/>
            <a:ext cx="5544389" cy="1461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E02F1-5A32-F593-605D-1FAAD1A4C54C}"/>
              </a:ext>
            </a:extLst>
          </p:cNvPr>
          <p:cNvSpPr txBox="1"/>
          <p:nvPr/>
        </p:nvSpPr>
        <p:spPr>
          <a:xfrm>
            <a:off x="1013255" y="621083"/>
            <a:ext cx="71174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800" b="1" dirty="0">
                <a:solidFill>
                  <a:srgbClr val="427137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Și să-Și curețe un norod care să fie al Lui, plin de râvnă pentru fapte bune.</a:t>
            </a:r>
            <a:endParaRPr lang="en-US" sz="4800" b="1" dirty="0">
              <a:solidFill>
                <a:srgbClr val="427137"/>
              </a:solidFill>
              <a:effectLst>
                <a:glow rad="177800">
                  <a:schemeClr val="bg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/>
            <a:r>
              <a:rPr lang="en-US" sz="2400" b="1" dirty="0">
                <a:solidFill>
                  <a:srgbClr val="A1801A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Tit 2:14b</a:t>
            </a:r>
          </a:p>
        </p:txBody>
      </p:sp>
    </p:spTree>
    <p:extLst>
      <p:ext uri="{BB962C8B-B14F-4D97-AF65-F5344CB8AC3E}">
        <p14:creationId xmlns:p14="http://schemas.microsoft.com/office/powerpoint/2010/main" val="36723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220A-C0EE-8724-BB64-4EBD326A3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13633"/>
            <a:ext cx="4407243" cy="2117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9190A-A6F0-7B9A-2CD3-6AFB1CE95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899" y="3212758"/>
            <a:ext cx="7326101" cy="1930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50576" y="4898572"/>
            <a:ext cx="15610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5 Adevăr central</a:t>
            </a:r>
            <a:endParaRPr lang="en-US" sz="75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18A7A19-E896-4FA2-99E3-2AC6DBE8A88B}"/>
              </a:ext>
            </a:extLst>
          </p:cNvPr>
          <p:cNvSpPr txBox="1"/>
          <p:nvPr/>
        </p:nvSpPr>
        <p:spPr>
          <a:xfrm>
            <a:off x="-1" y="193506"/>
            <a:ext cx="9144001" cy="367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7200" b="1" spc="-300" dirty="0">
                <a:solidFill>
                  <a:srgbClr val="427137"/>
                </a:solidFill>
                <a:effectLst/>
                <a:latin typeface="Riffic" pitchFamily="2" charset="0"/>
              </a:rPr>
              <a:t>Planurile lui </a:t>
            </a:r>
          </a:p>
          <a:p>
            <a:pPr algn="ctr">
              <a:lnSpc>
                <a:spcPct val="90000"/>
              </a:lnSpc>
            </a:pPr>
            <a:r>
              <a:rPr lang="ro-RO" sz="7200" b="1" spc="-300" dirty="0">
                <a:solidFill>
                  <a:srgbClr val="427137"/>
                </a:solidFill>
                <a:effectLst/>
                <a:latin typeface="Riffic" pitchFamily="2" charset="0"/>
              </a:rPr>
              <a:t>Dumnezeu sunt</a:t>
            </a:r>
            <a:endParaRPr lang="en-US" sz="9600" b="1" spc="-300" dirty="0">
              <a:solidFill>
                <a:srgbClr val="427137"/>
              </a:solidFill>
              <a:effectLst/>
              <a:latin typeface="Riffic" pitchFamily="2" charset="0"/>
            </a:endParaRPr>
          </a:p>
          <a:p>
            <a:pPr algn="ctr">
              <a:lnSpc>
                <a:spcPct val="90000"/>
              </a:lnSpc>
            </a:pPr>
            <a:r>
              <a:rPr lang="ro-RO" sz="115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MINUNATE</a:t>
            </a:r>
            <a:endParaRPr lang="en-US" sz="9600" b="1" spc="-300" dirty="0">
              <a:solidFill>
                <a:srgbClr val="276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220A-C0EE-8724-BB64-4EBD326A3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13633"/>
            <a:ext cx="4407243" cy="2117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9190A-A6F0-7B9A-2CD3-6AFB1CE95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899" y="3212758"/>
            <a:ext cx="7326101" cy="1930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50576" y="4898572"/>
            <a:ext cx="15610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5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5 Adevăr central</a:t>
            </a:r>
            <a:endParaRPr lang="en-US" sz="75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18A7A19-E896-4FA2-99E3-2AC6DBE8A88B}"/>
              </a:ext>
            </a:extLst>
          </p:cNvPr>
          <p:cNvSpPr txBox="1"/>
          <p:nvPr/>
        </p:nvSpPr>
        <p:spPr>
          <a:xfrm>
            <a:off x="-1" y="1040338"/>
            <a:ext cx="914400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7200" b="1" spc="-300" dirty="0">
                <a:solidFill>
                  <a:srgbClr val="427137"/>
                </a:solidFill>
                <a:effectLst/>
                <a:latin typeface="Riffic" pitchFamily="2" charset="0"/>
              </a:rPr>
              <a:t>Cântare</a:t>
            </a:r>
            <a:endParaRPr lang="en-US" sz="9600" b="1" spc="-300" dirty="0">
              <a:solidFill>
                <a:srgbClr val="427137"/>
              </a:solidFill>
              <a:effectLst/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6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E16FC31-0E39-CB3D-65BD-080E02A6C72A}"/>
              </a:ext>
            </a:extLst>
          </p:cNvPr>
          <p:cNvSpPr/>
          <p:nvPr/>
        </p:nvSpPr>
        <p:spPr>
          <a:xfrm rot="5400000">
            <a:off x="559160" y="-938156"/>
            <a:ext cx="2004646" cy="3396031"/>
          </a:xfrm>
          <a:prstGeom prst="rtTriangle">
            <a:avLst/>
          </a:prstGeom>
          <a:solidFill>
            <a:srgbClr val="E4B3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Graphic 6" descr="Trophy with solid fill">
            <a:extLst>
              <a:ext uri="{FF2B5EF4-FFF2-40B4-BE49-F238E27FC236}">
                <a16:creationId xmlns:a16="http://schemas.microsoft.com/office/drawing/2014/main" id="{ED24C1B3-E072-C0ED-FA2E-CEEC9E5AB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9937" y="1549571"/>
            <a:ext cx="1564124" cy="1564124"/>
          </a:xfrm>
          <a:prstGeom prst="rect">
            <a:avLst/>
          </a:prstGeom>
        </p:spPr>
      </p:pic>
      <p:pic>
        <p:nvPicPr>
          <p:cNvPr id="8" name="Graphic 7" descr="Trophy with solid fill">
            <a:extLst>
              <a:ext uri="{FF2B5EF4-FFF2-40B4-BE49-F238E27FC236}">
                <a16:creationId xmlns:a16="http://schemas.microsoft.com/office/drawing/2014/main" id="{807052BC-B767-A933-FAEA-6DD3256F7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699" y="3097087"/>
            <a:ext cx="1175149" cy="1175149"/>
          </a:xfrm>
          <a:prstGeom prst="rect">
            <a:avLst/>
          </a:prstGeom>
        </p:spPr>
      </p:pic>
      <p:pic>
        <p:nvPicPr>
          <p:cNvPr id="9" name="Graphic 8" descr="Trophy with solid fill">
            <a:extLst>
              <a:ext uri="{FF2B5EF4-FFF2-40B4-BE49-F238E27FC236}">
                <a16:creationId xmlns:a16="http://schemas.microsoft.com/office/drawing/2014/main" id="{59586E4F-3DB3-F848-D87C-879817955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395" y="3090492"/>
            <a:ext cx="1175149" cy="1175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FD8AA-6193-9062-972A-009378759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417" y="-753243"/>
            <a:ext cx="1021557" cy="1021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C1419-2D8D-23C6-0643-CC4EB44B90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003" y="3145353"/>
            <a:ext cx="1134466" cy="1000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BA2265-FC27-BA09-9BC3-7B54C4EE8D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739" y="4254549"/>
            <a:ext cx="1037687" cy="1182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99607-1816-3293-A061-47502483A8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221" y="1940848"/>
            <a:ext cx="1075324" cy="116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B3D4-2FE4-DF2B-8DFC-F78A92CA8A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793" y="728025"/>
            <a:ext cx="1129088" cy="1000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66CDE6-59BD-AB2D-45E3-2B570BBDDD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696" y="-867109"/>
            <a:ext cx="1000051" cy="1000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9F91C4-A4EA-69F8-1C5C-B601C81CA5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983" y="567165"/>
            <a:ext cx="1177478" cy="1000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FBE0D-B9F0-6874-EC15-C8414CB3CE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61" y="1956802"/>
            <a:ext cx="1161349" cy="1000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562155-60D7-861B-1ABC-05BD79D44F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461" y="3201648"/>
            <a:ext cx="1145219" cy="10000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9A7D6-8A84-95B3-EC09-5B3E5E2A03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399" y="4393740"/>
            <a:ext cx="1129088" cy="10000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BA498D-D8C5-31BD-8B5B-34CA0ECBACB7}"/>
              </a:ext>
            </a:extLst>
          </p:cNvPr>
          <p:cNvSpPr txBox="1"/>
          <p:nvPr/>
        </p:nvSpPr>
        <p:spPr>
          <a:xfrm>
            <a:off x="3664540" y="3006856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iffic Medium" pitchFamily="2" charset="0"/>
              </a:rPr>
              <a:t>15,000</a:t>
            </a:r>
            <a:endParaRPr lang="en-US" sz="3000" dirty="0">
              <a:solidFill>
                <a:schemeClr val="bg1"/>
              </a:solidFill>
              <a:latin typeface="Riffic Medium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471AF0-9EB9-1269-C269-3105DDED129C}"/>
              </a:ext>
            </a:extLst>
          </p:cNvPr>
          <p:cNvSpPr txBox="1"/>
          <p:nvPr/>
        </p:nvSpPr>
        <p:spPr>
          <a:xfrm>
            <a:off x="1625951" y="4183047"/>
            <a:ext cx="14109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13,000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6D5DB-307E-A40A-0F40-ECDEA70C7FDD}"/>
              </a:ext>
            </a:extLst>
          </p:cNvPr>
          <p:cNvSpPr txBox="1"/>
          <p:nvPr/>
        </p:nvSpPr>
        <p:spPr>
          <a:xfrm>
            <a:off x="6101140" y="4183047"/>
            <a:ext cx="13099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Riffic Medium" pitchFamily="2" charset="0"/>
              </a:rPr>
              <a:t>11,500</a:t>
            </a:r>
          </a:p>
        </p:txBody>
      </p:sp>
      <p:pic>
        <p:nvPicPr>
          <p:cNvPr id="34" name="Graphic 33" descr="Trophy with solid fill">
            <a:extLst>
              <a:ext uri="{FF2B5EF4-FFF2-40B4-BE49-F238E27FC236}">
                <a16:creationId xmlns:a16="http://schemas.microsoft.com/office/drawing/2014/main" id="{F240684E-33DC-B929-778D-7588248C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48441" y="1549571"/>
            <a:ext cx="1564124" cy="15641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001B1A-A2BD-5D8F-E008-052473DE5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020" y="780777"/>
            <a:ext cx="1000051" cy="1000051"/>
          </a:xfrm>
          <a:prstGeom prst="rect">
            <a:avLst/>
          </a:prstGeom>
        </p:spPr>
      </p:pic>
      <p:sp>
        <p:nvSpPr>
          <p:cNvPr id="36" name="10-Point Star 35">
            <a:extLst>
              <a:ext uri="{FF2B5EF4-FFF2-40B4-BE49-F238E27FC236}">
                <a16:creationId xmlns:a16="http://schemas.microsoft.com/office/drawing/2014/main" id="{B23B4628-6320-1602-C0D3-2E44D2DFF9C7}"/>
              </a:ext>
            </a:extLst>
          </p:cNvPr>
          <p:cNvSpPr/>
          <p:nvPr/>
        </p:nvSpPr>
        <p:spPr>
          <a:xfrm>
            <a:off x="3874605" y="1728075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1</a:t>
            </a:r>
          </a:p>
        </p:txBody>
      </p:sp>
      <p:sp>
        <p:nvSpPr>
          <p:cNvPr id="37" name="10-Point Star 36">
            <a:extLst>
              <a:ext uri="{FF2B5EF4-FFF2-40B4-BE49-F238E27FC236}">
                <a16:creationId xmlns:a16="http://schemas.microsoft.com/office/drawing/2014/main" id="{054CB97E-AC45-D206-D408-ED44900990C5}"/>
              </a:ext>
            </a:extLst>
          </p:cNvPr>
          <p:cNvSpPr/>
          <p:nvPr/>
        </p:nvSpPr>
        <p:spPr>
          <a:xfrm>
            <a:off x="1752846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2</a:t>
            </a:r>
          </a:p>
        </p:txBody>
      </p:sp>
      <p:sp>
        <p:nvSpPr>
          <p:cNvPr id="38" name="10-Point Star 37">
            <a:extLst>
              <a:ext uri="{FF2B5EF4-FFF2-40B4-BE49-F238E27FC236}">
                <a16:creationId xmlns:a16="http://schemas.microsoft.com/office/drawing/2014/main" id="{664B03F3-D366-3F86-47B8-662484153397}"/>
              </a:ext>
            </a:extLst>
          </p:cNvPr>
          <p:cNvSpPr/>
          <p:nvPr/>
        </p:nvSpPr>
        <p:spPr>
          <a:xfrm>
            <a:off x="6177542" y="3275416"/>
            <a:ext cx="336379" cy="336379"/>
          </a:xfrm>
          <a:prstGeom prst="star10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Riffic Medium" pitchFamily="2" charset="0"/>
              </a:rPr>
              <a:t>3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0073432-25E4-E9BD-27B7-ABFDB7C66EE6}"/>
              </a:ext>
            </a:extLst>
          </p:cNvPr>
          <p:cNvSpPr txBox="1"/>
          <p:nvPr/>
        </p:nvSpPr>
        <p:spPr>
          <a:xfrm rot="19760454">
            <a:off x="-249055" y="485311"/>
            <a:ext cx="248118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2000" dirty="0">
                <a:solidFill>
                  <a:srgbClr val="427137"/>
                </a:solidFill>
                <a:effectLst/>
                <a:latin typeface="Riffic" pitchFamily="2" charset="0"/>
              </a:rPr>
              <a:t>Totalul punctelor zilnice</a:t>
            </a:r>
            <a:endParaRPr lang="en-US" sz="2000" dirty="0">
              <a:solidFill>
                <a:srgbClr val="427137"/>
              </a:solidFill>
              <a:effectLst/>
              <a:latin typeface="Riff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1DC98A-438E-932F-EC19-C43A91E4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86B6E9C-CF96-7840-EF56-36A60D9A36A9}"/>
              </a:ext>
            </a:extLst>
          </p:cNvPr>
          <p:cNvSpPr/>
          <p:nvPr/>
        </p:nvSpPr>
        <p:spPr>
          <a:xfrm>
            <a:off x="1169233" y="-971293"/>
            <a:ext cx="6805534" cy="6805532"/>
          </a:xfrm>
          <a:prstGeom prst="ellipse">
            <a:avLst/>
          </a:prstGeom>
          <a:solidFill>
            <a:srgbClr val="AFC94A">
              <a:alpha val="88000"/>
            </a:srgb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686E3-D4A1-6756-D6DF-F64546824DE9}"/>
              </a:ext>
            </a:extLst>
          </p:cNvPr>
          <p:cNvSpPr txBox="1"/>
          <p:nvPr/>
        </p:nvSpPr>
        <p:spPr>
          <a:xfrm rot="21185570">
            <a:off x="696566" y="298497"/>
            <a:ext cx="2453054" cy="415498"/>
          </a:xfrm>
          <a:prstGeom prst="rect">
            <a:avLst/>
          </a:prstGeom>
          <a:solidFill>
            <a:srgbClr val="BE83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2100" b="1" dirty="0">
                <a:solidFill>
                  <a:schemeClr val="bg1"/>
                </a:solidFill>
                <a:latin typeface="Riffic" pitchFamily="2" charset="0"/>
              </a:rPr>
              <a:t>Întrebarea zilei</a:t>
            </a:r>
            <a:endParaRPr lang="en-US" sz="2100" b="1" dirty="0">
              <a:solidFill>
                <a:schemeClr val="bg1"/>
              </a:solidFill>
              <a:latin typeface="Riffic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8F11-CBE1-EF6D-5411-4157A95843CF}"/>
              </a:ext>
            </a:extLst>
          </p:cNvPr>
          <p:cNvSpPr txBox="1"/>
          <p:nvPr/>
        </p:nvSpPr>
        <p:spPr>
          <a:xfrm>
            <a:off x="1588770" y="931279"/>
            <a:ext cx="5943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Dacă Domnul Isus este Răscumpărătorul tău, vei dori să-L cunoști tot mai mult. Cum poți să-L cunoști? Ce faci pentru </a:t>
            </a:r>
          </a:p>
          <a:p>
            <a:pPr algn="ctr"/>
            <a:r>
              <a:rPr lang="ro-RO" sz="4000" b="1" noProof="0" dirty="0">
                <a:solidFill>
                  <a:schemeClr val="bg1"/>
                </a:solidFill>
                <a:latin typeface="Riffic" pitchFamily="2" charset="0"/>
              </a:rPr>
              <a:t>aceasta? </a:t>
            </a:r>
          </a:p>
        </p:txBody>
      </p:sp>
    </p:spTree>
    <p:extLst>
      <p:ext uri="{BB962C8B-B14F-4D97-AF65-F5344CB8AC3E}">
        <p14:creationId xmlns:p14="http://schemas.microsoft.com/office/powerpoint/2010/main" val="37054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2BE05-3B3D-0E5C-52D2-75F27500C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11" y="-112734"/>
            <a:ext cx="9153313" cy="52562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54B5E54-1508-935D-3879-DF44632F0C4E}"/>
              </a:ext>
            </a:extLst>
          </p:cNvPr>
          <p:cNvSpPr/>
          <p:nvPr/>
        </p:nvSpPr>
        <p:spPr>
          <a:xfrm>
            <a:off x="760070" y="-1372962"/>
            <a:ext cx="7623860" cy="7623860"/>
          </a:xfrm>
          <a:prstGeom prst="ellipse">
            <a:avLst/>
          </a:prstGeom>
          <a:solidFill>
            <a:schemeClr val="bg1">
              <a:alpha val="81822"/>
            </a:schemeClr>
          </a:solidFill>
          <a:ln w="152400">
            <a:solidFill>
              <a:srgbClr val="BE8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9C59A-7773-BE02-ABFD-FCFD1EC0AE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938"/>
            <a:ext cx="9140815" cy="3245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98F11-CBE1-EF6D-5411-4157A95843CF}"/>
              </a:ext>
            </a:extLst>
          </p:cNvPr>
          <p:cNvSpPr txBox="1"/>
          <p:nvPr/>
        </p:nvSpPr>
        <p:spPr>
          <a:xfrm>
            <a:off x="1832735" y="2409"/>
            <a:ext cx="550139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800" b="1" dirty="0">
                <a:solidFill>
                  <a:srgbClr val="427137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Căci harul lui Dumnezeu, care  aduce mântuire pentru toți oamenii, a fost arătat.</a:t>
            </a:r>
            <a:endParaRPr lang="en-US" sz="4800" b="1" dirty="0">
              <a:solidFill>
                <a:srgbClr val="427137"/>
              </a:solidFill>
              <a:effectLst>
                <a:glow rad="177800">
                  <a:schemeClr val="bg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/>
            <a:r>
              <a:rPr lang="en-US" sz="2400" b="1" dirty="0">
                <a:solidFill>
                  <a:srgbClr val="A1801A"/>
                </a:solidFill>
                <a:effectLst>
                  <a:glow rad="177800">
                    <a:schemeClr val="bg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Tit 2:11</a:t>
            </a:r>
          </a:p>
        </p:txBody>
      </p:sp>
    </p:spTree>
    <p:extLst>
      <p:ext uri="{BB962C8B-B14F-4D97-AF65-F5344CB8AC3E}">
        <p14:creationId xmlns:p14="http://schemas.microsoft.com/office/powerpoint/2010/main" val="32622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1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8E1D7D-D39E-4208-B17C-6D45E5F98F6B}"/>
              </a:ext>
            </a:extLst>
          </p:cNvPr>
          <p:cNvSpPr txBox="1"/>
          <p:nvPr/>
        </p:nvSpPr>
        <p:spPr>
          <a:xfrm>
            <a:off x="-74951" y="460267"/>
            <a:ext cx="9293902" cy="375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o-RO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În Dumnezeu </a:t>
            </a:r>
          </a:p>
          <a:p>
            <a:pPr algn="ctr">
              <a:lnSpc>
                <a:spcPct val="80000"/>
              </a:lnSpc>
            </a:pPr>
            <a:r>
              <a:rPr lang="ro-RO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poți avea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  <a:p>
            <a:pPr algn="ctr">
              <a:lnSpc>
                <a:spcPct val="80000"/>
              </a:lnSpc>
            </a:pPr>
            <a:r>
              <a:rPr lang="ro-RO" sz="13400" b="1" spc="-150" dirty="0">
                <a:solidFill>
                  <a:srgbClr val="F8C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iffic" pitchFamily="2" charset="0"/>
              </a:rPr>
              <a:t>ÎNCREDERE</a:t>
            </a:r>
            <a:endParaRPr lang="en-US" sz="8800" b="1" spc="-150" dirty="0">
              <a:solidFill>
                <a:srgbClr val="F8C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iffic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289BC-8A8E-46E4-9B37-B94716127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654" y="3261789"/>
            <a:ext cx="6344346" cy="235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CB733-9889-9CDB-046D-9BAF6722BD06}"/>
              </a:ext>
            </a:extLst>
          </p:cNvPr>
          <p:cNvSpPr txBox="1"/>
          <p:nvPr/>
        </p:nvSpPr>
        <p:spPr>
          <a:xfrm>
            <a:off x="56213" y="4898572"/>
            <a:ext cx="1561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 b="1" dirty="0">
                <a:solidFill>
                  <a:schemeClr val="bg1"/>
                </a:solidFill>
                <a:effectLst>
                  <a:outerShdw blurRad="114300" dist="12700" dir="2700000" algn="tl" rotWithShape="0">
                    <a:prstClr val="black">
                      <a:alpha val="74901"/>
                    </a:prstClr>
                  </a:outerShdw>
                </a:effectLst>
                <a:latin typeface="Montserrat ExtraBold" pitchFamily="2" charset="77"/>
              </a:rPr>
              <a:t>Ziua 1 Adevăr central</a:t>
            </a:r>
            <a:endParaRPr lang="en-US" sz="800" b="1" dirty="0">
              <a:solidFill>
                <a:schemeClr val="bg1"/>
              </a:solidFill>
              <a:effectLst>
                <a:outerShdw blurRad="114300" dist="12700" dir="2700000" algn="tl" rotWithShape="0">
                  <a:prstClr val="black">
                    <a:alpha val="74901"/>
                  </a:prstClr>
                </a:outerShdw>
              </a:effectLst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78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2128</TotalTime>
  <Words>1173</Words>
  <Application>Microsoft Office PowerPoint</Application>
  <PresentationFormat>Expunere pe ecran (16:9)</PresentationFormat>
  <Paragraphs>221</Paragraphs>
  <Slides>74</Slides>
  <Notes>10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74</vt:i4>
      </vt:variant>
    </vt:vector>
  </HeadingPairs>
  <TitlesOfParts>
    <vt:vector size="81" baseType="lpstr">
      <vt:lpstr>Aptos</vt:lpstr>
      <vt:lpstr>Aptos Display</vt:lpstr>
      <vt:lpstr>Arial</vt:lpstr>
      <vt:lpstr>Montserrat ExtraBold</vt:lpstr>
      <vt:lpstr>Riffic</vt:lpstr>
      <vt:lpstr>Riffic Medium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Hautle</dc:creator>
  <cp:lastModifiedBy>Sara Buraga</cp:lastModifiedBy>
  <cp:revision>73</cp:revision>
  <dcterms:created xsi:type="dcterms:W3CDTF">2024-03-22T14:40:42Z</dcterms:created>
  <dcterms:modified xsi:type="dcterms:W3CDTF">2025-05-15T11:12:58Z</dcterms:modified>
</cp:coreProperties>
</file>